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80.jpg" ContentType="image/jpeg"/>
  <Override PartName="/ppt/media/image81.jpg" ContentType="image/jpeg"/>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67" r:id="rId3"/>
    <p:sldId id="382" r:id="rId4"/>
    <p:sldId id="271" r:id="rId5"/>
    <p:sldId id="403" r:id="rId6"/>
    <p:sldId id="259" r:id="rId7"/>
    <p:sldId id="404" r:id="rId8"/>
    <p:sldId id="405" r:id="rId9"/>
    <p:sldId id="263" r:id="rId10"/>
    <p:sldId id="267" r:id="rId11"/>
    <p:sldId id="266" r:id="rId12"/>
    <p:sldId id="389" r:id="rId13"/>
    <p:sldId id="407" r:id="rId14"/>
    <p:sldId id="257" r:id="rId15"/>
    <p:sldId id="258" r:id="rId16"/>
    <p:sldId id="265" r:id="rId17"/>
    <p:sldId id="384" r:id="rId18"/>
    <p:sldId id="394" r:id="rId19"/>
    <p:sldId id="397" r:id="rId20"/>
    <p:sldId id="396" r:id="rId21"/>
    <p:sldId id="390" r:id="rId22"/>
    <p:sldId id="325" r:id="rId23"/>
    <p:sldId id="393" r:id="rId24"/>
    <p:sldId id="392" r:id="rId25"/>
    <p:sldId id="368" r:id="rId26"/>
    <p:sldId id="280" r:id="rId27"/>
    <p:sldId id="275" r:id="rId28"/>
    <p:sldId id="276" r:id="rId29"/>
    <p:sldId id="277" r:id="rId30"/>
    <p:sldId id="371" r:id="rId31"/>
    <p:sldId id="372" r:id="rId32"/>
    <p:sldId id="278" r:id="rId33"/>
    <p:sldId id="373" r:id="rId34"/>
    <p:sldId id="376" r:id="rId35"/>
    <p:sldId id="374" r:id="rId36"/>
    <p:sldId id="375" r:id="rId37"/>
    <p:sldId id="274" r:id="rId38"/>
    <p:sldId id="261" r:id="rId39"/>
    <p:sldId id="409" r:id="rId40"/>
    <p:sldId id="412" r:id="rId41"/>
    <p:sldId id="399" r:id="rId42"/>
    <p:sldId id="411" r:id="rId43"/>
    <p:sldId id="377" r:id="rId44"/>
    <p:sldId id="410" r:id="rId45"/>
    <p:sldId id="381" r:id="rId46"/>
    <p:sldId id="400" r:id="rId47"/>
    <p:sldId id="295" r:id="rId48"/>
    <p:sldId id="296" r:id="rId49"/>
    <p:sldId id="297" r:id="rId50"/>
    <p:sldId id="398" r:id="rId51"/>
    <p:sldId id="37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367"/>
            <p14:sldId id="382"/>
            <p14:sldId id="271"/>
            <p14:sldId id="403"/>
            <p14:sldId id="259"/>
            <p14:sldId id="404"/>
            <p14:sldId id="405"/>
            <p14:sldId id="263"/>
            <p14:sldId id="267"/>
            <p14:sldId id="266"/>
            <p14:sldId id="389"/>
            <p14:sldId id="407"/>
            <p14:sldId id="257"/>
            <p14:sldId id="258"/>
            <p14:sldId id="265"/>
            <p14:sldId id="384"/>
            <p14:sldId id="394"/>
            <p14:sldId id="397"/>
            <p14:sldId id="396"/>
            <p14:sldId id="390"/>
            <p14:sldId id="325"/>
            <p14:sldId id="393"/>
            <p14:sldId id="392"/>
          </p14:sldIdLst>
        </p14:section>
        <p14:section name="Why Slicer" id="{B0321D56-8D53-426A-BF97-CD5E947D4EC2}">
          <p14:sldIdLst>
            <p14:sldId id="368"/>
            <p14:sldId id="280"/>
            <p14:sldId id="275"/>
            <p14:sldId id="276"/>
            <p14:sldId id="277"/>
            <p14:sldId id="371"/>
            <p14:sldId id="372"/>
            <p14:sldId id="278"/>
            <p14:sldId id="373"/>
            <p14:sldId id="376"/>
            <p14:sldId id="374"/>
            <p14:sldId id="375"/>
            <p14:sldId id="274"/>
            <p14:sldId id="261"/>
            <p14:sldId id="409"/>
            <p14:sldId id="412"/>
            <p14:sldId id="399"/>
            <p14:sldId id="411"/>
            <p14:sldId id="377"/>
            <p14:sldId id="410"/>
            <p14:sldId id="381"/>
            <p14:sldId id="400"/>
            <p14:sldId id="295"/>
            <p14:sldId id="296"/>
            <p14:sldId id="297"/>
            <p14:sldId id="398"/>
            <p14:sldId id="3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0891" autoAdjust="0"/>
  </p:normalViewPr>
  <p:slideViewPr>
    <p:cSldViewPr snapToGrid="0">
      <p:cViewPr varScale="1">
        <p:scale>
          <a:sx n="61" d="100"/>
          <a:sy n="61" d="100"/>
        </p:scale>
        <p:origin x="127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it.ly/SM-listserv"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9A1ADBA-4415-4036-BB65-F2CE5F8ACD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066F714B-8DAA-4DC9-B0CA-16BD7151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Before we begin, I have two little stories to tell that are related to our work at hand. </a:t>
            </a:r>
          </a:p>
          <a:p>
            <a:endParaRPr lang="en-US" altLang="en-US" dirty="0"/>
          </a:p>
          <a:p>
            <a:r>
              <a:rPr lang="en-US" altLang="en-US" dirty="0"/>
              <a:t>Before I became a faculty at the department of pediatrics, I was a paleontologist, working in sites like this. </a:t>
            </a:r>
          </a:p>
          <a:p>
            <a:r>
              <a:rPr lang="en-US" altLang="en-US" dirty="0"/>
              <a:t>Part of my dissertation was on fossil stem marsupial skeleton I collected from Turkey (dating about 50 million years ago). </a:t>
            </a:r>
          </a:p>
          <a:p>
            <a:endParaRPr lang="en-US" altLang="en-US" dirty="0"/>
          </a:p>
        </p:txBody>
      </p:sp>
      <p:sp>
        <p:nvSpPr>
          <p:cNvPr id="9220" name="Slide Number Placeholder 3">
            <a:extLst>
              <a:ext uri="{FF2B5EF4-FFF2-40B4-BE49-F238E27FC236}">
                <a16:creationId xmlns:a16="http://schemas.microsoft.com/office/drawing/2014/main" id="{6BE38531-D1C1-4522-8AA1-DAB46D7296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0D1A75-4146-496B-87EC-9E05D4CF2459}"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198d500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198d500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of the 3D work has been done on the experimental organisms.</a:t>
            </a:r>
            <a:endParaRPr dirty="0"/>
          </a:p>
        </p:txBody>
      </p:sp>
    </p:spTree>
    <p:extLst>
      <p:ext uri="{BB962C8B-B14F-4D97-AF65-F5344CB8AC3E}">
        <p14:creationId xmlns:p14="http://schemas.microsoft.com/office/powerpoint/2010/main" val="31397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are expecting to see an even bigger jump with the large collections of 3D specimens, and </a:t>
            </a:r>
            <a:r>
              <a:rPr lang="en-US" dirty="0" err="1"/>
              <a:t>aggreagate</a:t>
            </a:r>
            <a:r>
              <a:rPr lang="en-US" dirty="0"/>
              <a:t> specimen repositories like </a:t>
            </a:r>
            <a:r>
              <a:rPr lang="en-US" dirty="0" err="1"/>
              <a:t>MorphoSource</a:t>
            </a:r>
            <a:r>
              <a:rPr lang="en-US" dirty="0"/>
              <a:t>. </a:t>
            </a:r>
          </a:p>
        </p:txBody>
      </p:sp>
      <p:sp>
        <p:nvSpPr>
          <p:cNvPr id="4" name="Slide Number Placeholder 3"/>
          <p:cNvSpPr>
            <a:spLocks noGrp="1"/>
          </p:cNvSpPr>
          <p:nvPr>
            <p:ph type="sldNum" sz="quarter" idx="5"/>
          </p:nvPr>
        </p:nvSpPr>
        <p:spPr/>
        <p:txBody>
          <a:bodyPr/>
          <a:lstStyle/>
          <a:p>
            <a:fld id="{306AF4FA-3C07-4A8F-9032-D831B422B869}" type="slidenum">
              <a:rPr lang="en-US" smtClean="0"/>
              <a:t>13</a:t>
            </a:fld>
            <a:endParaRPr lang="en-US"/>
          </a:p>
        </p:txBody>
      </p:sp>
    </p:spTree>
    <p:extLst>
      <p:ext uri="{BB962C8B-B14F-4D97-AF65-F5344CB8AC3E}">
        <p14:creationId xmlns:p14="http://schemas.microsoft.com/office/powerpoint/2010/main" val="203519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a disconnect between this ever increasing available specimen data, and the type of the questions we are seeing on the international morphometrics </a:t>
            </a:r>
            <a:r>
              <a:rPr lang="en-US" dirty="0" err="1"/>
              <a:t>listserve</a:t>
            </a:r>
            <a:r>
              <a:rPr lang="en-US" dirty="0"/>
              <a:t>. Typical question would ask I found 3D scans of the species my interested, but I don’t know how to make 3D picture, or collect landmarks, or some fundamental question that was an issue when I was a graduate student 10-15 years ago, but shouldn’t be anymore. Or people buying VG Studio or Mimics or other expensive software only to take some 3D measurements of their specimens. </a:t>
            </a:r>
          </a:p>
        </p:txBody>
      </p:sp>
      <p:sp>
        <p:nvSpPr>
          <p:cNvPr id="4" name="Slide Number Placeholder 3"/>
          <p:cNvSpPr>
            <a:spLocks noGrp="1"/>
          </p:cNvSpPr>
          <p:nvPr>
            <p:ph type="sldNum" sz="quarter" idx="5"/>
          </p:nvPr>
        </p:nvSpPr>
        <p:spPr/>
        <p:txBody>
          <a:bodyPr/>
          <a:lstStyle/>
          <a:p>
            <a:fld id="{306AF4FA-3C07-4A8F-9032-D831B422B869}" type="slidenum">
              <a:rPr lang="en-US" smtClean="0"/>
              <a:t>14</a:t>
            </a:fld>
            <a:endParaRPr lang="en-US"/>
          </a:p>
        </p:txBody>
      </p:sp>
    </p:spTree>
    <p:extLst>
      <p:ext uri="{BB962C8B-B14F-4D97-AF65-F5344CB8AC3E}">
        <p14:creationId xmlns:p14="http://schemas.microsoft.com/office/powerpoint/2010/main" val="3238953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ended up running a survey to identify challenges that people face working with 3D data. Surprisingly what people are stumbling most was at the fundamental level (data conversion, collection, </a:t>
            </a:r>
            <a:r>
              <a:rPr lang="en-US" dirty="0" err="1"/>
              <a:t>etc</a:t>
            </a:r>
            <a:r>
              <a:rPr lang="en-US" dirty="0"/>
              <a:t>). </a:t>
            </a:r>
          </a:p>
        </p:txBody>
      </p:sp>
      <p:sp>
        <p:nvSpPr>
          <p:cNvPr id="4" name="Slide Number Placeholder 3"/>
          <p:cNvSpPr>
            <a:spLocks noGrp="1"/>
          </p:cNvSpPr>
          <p:nvPr>
            <p:ph type="sldNum" sz="quarter" idx="5"/>
          </p:nvPr>
        </p:nvSpPr>
        <p:spPr/>
        <p:txBody>
          <a:bodyPr/>
          <a:lstStyle/>
          <a:p>
            <a:fld id="{306AF4FA-3C07-4A8F-9032-D831B422B869}" type="slidenum">
              <a:rPr lang="en-US" smtClean="0"/>
              <a:t>15</a:t>
            </a:fld>
            <a:endParaRPr lang="en-US"/>
          </a:p>
        </p:txBody>
      </p:sp>
    </p:spTree>
    <p:extLst>
      <p:ext uri="{BB962C8B-B14F-4D97-AF65-F5344CB8AC3E}">
        <p14:creationId xmlns:p14="http://schemas.microsoft.com/office/powerpoint/2010/main" val="2915833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these steps can be error prone and frustrating. Our goal is to minimize these steps. </a:t>
            </a:r>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16</a:t>
            </a:fld>
            <a:endParaRPr lang="en-US"/>
          </a:p>
        </p:txBody>
      </p:sp>
    </p:spTree>
    <p:extLst>
      <p:ext uri="{BB962C8B-B14F-4D97-AF65-F5344CB8AC3E}">
        <p14:creationId xmlns:p14="http://schemas.microsoft.com/office/powerpoint/2010/main" val="2129113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Slicer Morph is not your usual research grant. It is aimed at working with 3D specimen and sharing data easier while increasing the knowledge base of the community. </a:t>
            </a:r>
          </a:p>
        </p:txBody>
      </p:sp>
      <p:sp>
        <p:nvSpPr>
          <p:cNvPr id="4" name="Slide Number Placeholder 3"/>
          <p:cNvSpPr>
            <a:spLocks noGrp="1"/>
          </p:cNvSpPr>
          <p:nvPr>
            <p:ph type="sldNum" sz="quarter" idx="5"/>
          </p:nvPr>
        </p:nvSpPr>
        <p:spPr/>
        <p:txBody>
          <a:bodyPr/>
          <a:lstStyle/>
          <a:p>
            <a:fld id="{306AF4FA-3C07-4A8F-9032-D831B422B869}" type="slidenum">
              <a:rPr lang="en-US" smtClean="0"/>
              <a:t>17</a:t>
            </a:fld>
            <a:endParaRPr lang="en-US"/>
          </a:p>
        </p:txBody>
      </p:sp>
    </p:spTree>
    <p:extLst>
      <p:ext uri="{BB962C8B-B14F-4D97-AF65-F5344CB8AC3E}">
        <p14:creationId xmlns:p14="http://schemas.microsoft.com/office/powerpoint/2010/main" val="1554612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here to understand your needs, and how you can best accomplish them using open-source software. We may not have answers for everything, but we will find resources that will put you on track.  </a:t>
            </a:r>
          </a:p>
        </p:txBody>
      </p:sp>
      <p:sp>
        <p:nvSpPr>
          <p:cNvPr id="4" name="Slide Number Placeholder 3"/>
          <p:cNvSpPr>
            <a:spLocks noGrp="1"/>
          </p:cNvSpPr>
          <p:nvPr>
            <p:ph type="sldNum" sz="quarter" idx="5"/>
          </p:nvPr>
        </p:nvSpPr>
        <p:spPr/>
        <p:txBody>
          <a:bodyPr/>
          <a:lstStyle/>
          <a:p>
            <a:fld id="{306AF4FA-3C07-4A8F-9032-D831B422B869}" type="slidenum">
              <a:rPr lang="en-US" smtClean="0"/>
              <a:t>19</a:t>
            </a:fld>
            <a:endParaRPr lang="en-US"/>
          </a:p>
        </p:txBody>
      </p:sp>
    </p:spTree>
    <p:extLst>
      <p:ext uri="{BB962C8B-B14F-4D97-AF65-F5344CB8AC3E}">
        <p14:creationId xmlns:p14="http://schemas.microsoft.com/office/powerpoint/2010/main" val="303942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sign up for </a:t>
            </a:r>
            <a:r>
              <a:rPr lang="en-US" dirty="0" err="1"/>
              <a:t>SlicerMorph</a:t>
            </a:r>
            <a:r>
              <a:rPr lang="en-US" dirty="0"/>
              <a:t> announcement email list (low traffic 5-10/</a:t>
            </a:r>
            <a:r>
              <a:rPr lang="en-US" dirty="0" err="1"/>
              <a:t>yr</a:t>
            </a:r>
            <a:r>
              <a:rPr lang="en-US" dirty="0"/>
              <a:t>) </a:t>
            </a:r>
            <a:r>
              <a:rPr lang="en-US" dirty="0">
                <a:hlinkClick r:id="rId3"/>
              </a:rPr>
              <a:t>http://bit.ly/SM-listserv</a:t>
            </a:r>
            <a:r>
              <a:rPr lang="en-US" dirty="0"/>
              <a:t> </a:t>
            </a:r>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20</a:t>
            </a:fld>
            <a:endParaRPr lang="en-US"/>
          </a:p>
        </p:txBody>
      </p:sp>
    </p:spTree>
    <p:extLst>
      <p:ext uri="{BB962C8B-B14F-4D97-AF65-F5344CB8AC3E}">
        <p14:creationId xmlns:p14="http://schemas.microsoft.com/office/powerpoint/2010/main" val="214287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iteration, and you are our guinea pigs. In this iteration, I decided to go for breadth of coverage instead of depth. We most of the topics we included as lectures are actually quarter long courses on their own. We will try to summarize the </a:t>
            </a:r>
          </a:p>
          <a:p>
            <a:r>
              <a:rPr lang="en-US" dirty="0"/>
              <a:t>Review schedule (flexibility especially in Saturday). </a:t>
            </a:r>
          </a:p>
          <a:p>
            <a:r>
              <a:rPr lang="en-US" dirty="0"/>
              <a:t>First time, feedback (both real-time and post-course evaluations) will be tremendously important. We are very broad in terms of coverage</a:t>
            </a:r>
          </a:p>
          <a:p>
            <a:r>
              <a:rPr lang="en-US" dirty="0"/>
              <a:t>Lightning talks this afternoon (box share to upload them PDFs are preferred). </a:t>
            </a:r>
          </a:p>
          <a:p>
            <a:r>
              <a:rPr lang="en-US" dirty="0"/>
              <a:t>No debrief, but just hangout as a group to answer questions</a:t>
            </a:r>
          </a:p>
          <a:p>
            <a:r>
              <a:rPr lang="en-US" dirty="0"/>
              <a:t>A plan for this evening to meet at brew pub after dinner 7p. Wait for updates. </a:t>
            </a:r>
          </a:p>
          <a:p>
            <a:r>
              <a:rPr lang="en-US" dirty="0"/>
              <a:t>Social event/Group photo, rowboat training.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21</a:t>
            </a:fld>
            <a:endParaRPr lang="en-US"/>
          </a:p>
        </p:txBody>
      </p:sp>
    </p:spTree>
    <p:extLst>
      <p:ext uri="{BB962C8B-B14F-4D97-AF65-F5344CB8AC3E}">
        <p14:creationId xmlns:p14="http://schemas.microsoft.com/office/powerpoint/2010/main" val="548657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22</a:t>
            </a:fld>
            <a:endParaRPr lang="en-US"/>
          </a:p>
        </p:txBody>
      </p:sp>
    </p:spTree>
    <p:extLst>
      <p:ext uri="{BB962C8B-B14F-4D97-AF65-F5344CB8AC3E}">
        <p14:creationId xmlns:p14="http://schemas.microsoft.com/office/powerpoint/2010/main" val="315506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around the time I was writing my dissertation, I participated in a quantitative </a:t>
            </a:r>
            <a:r>
              <a:rPr lang="en-US" dirty="0" err="1"/>
              <a:t>palebiology</a:t>
            </a:r>
            <a:r>
              <a:rPr lang="en-US" dirty="0"/>
              <a:t> workshop organized by Dr. John </a:t>
            </a:r>
            <a:r>
              <a:rPr lang="en-US" dirty="0" err="1"/>
              <a:t>Alroy</a:t>
            </a:r>
            <a:r>
              <a:rPr lang="en-US" dirty="0"/>
              <a:t>, was at the National Center for Ecological Analysis and Synthesis at Santa Barbara,</a:t>
            </a:r>
          </a:p>
          <a:p>
            <a:r>
              <a:rPr lang="en-US" dirty="0"/>
              <a:t>During those five weeks, I was introduced to quite a number of topics in paleoecology most of which I frankly don’t remember at the moment, however, geometric morphometrics that I learned during the workshop landed me my first post-doc and my eventual faculty position at UW and Seattle </a:t>
            </a:r>
            <a:r>
              <a:rPr lang="en-US" dirty="0" err="1"/>
              <a:t>Childrens</a:t>
            </a:r>
            <a:r>
              <a:rPr lang="en-US" dirty="0"/>
              <a:t>. </a:t>
            </a:r>
          </a:p>
          <a:p>
            <a:endParaRPr lang="en-US" dirty="0"/>
          </a:p>
          <a:p>
            <a:r>
              <a:rPr lang="en-US" dirty="0"/>
              <a:t>So workshops can be transformational especially for early career scientist, and we will strive to do as good a job too. </a:t>
            </a:r>
          </a:p>
        </p:txBody>
      </p:sp>
      <p:sp>
        <p:nvSpPr>
          <p:cNvPr id="4" name="Slide Number Placeholder 3"/>
          <p:cNvSpPr>
            <a:spLocks noGrp="1"/>
          </p:cNvSpPr>
          <p:nvPr>
            <p:ph type="sldNum" sz="quarter" idx="5"/>
          </p:nvPr>
        </p:nvSpPr>
        <p:spPr/>
        <p:txBody>
          <a:bodyPr/>
          <a:lstStyle/>
          <a:p>
            <a:fld id="{306AF4FA-3C07-4A8F-9032-D831B422B869}" type="slidenum">
              <a:rPr lang="en-US" smtClean="0"/>
              <a:t>3</a:t>
            </a:fld>
            <a:endParaRPr lang="en-US"/>
          </a:p>
        </p:txBody>
      </p:sp>
    </p:spTree>
    <p:extLst>
      <p:ext uri="{BB962C8B-B14F-4D97-AF65-F5344CB8AC3E}">
        <p14:creationId xmlns:p14="http://schemas.microsoft.com/office/powerpoint/2010/main" val="3771509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Even if you are not planning to use VNC, we would like you to give it a try. We are contemplating a proposal in which there can be a cloud-based resources for data generation, analysis and visualization. What you will be using remotely will be a component of it, and we can use feedback</a:t>
            </a:r>
          </a:p>
        </p:txBody>
      </p:sp>
      <p:sp>
        <p:nvSpPr>
          <p:cNvPr id="4" name="Slide Number Placeholder 3"/>
          <p:cNvSpPr>
            <a:spLocks noGrp="1"/>
          </p:cNvSpPr>
          <p:nvPr>
            <p:ph type="sldNum" sz="quarter" idx="5"/>
          </p:nvPr>
        </p:nvSpPr>
        <p:spPr/>
        <p:txBody>
          <a:bodyPr/>
          <a:lstStyle/>
          <a:p>
            <a:fld id="{306AF4FA-3C07-4A8F-9032-D831B422B869}" type="slidenum">
              <a:rPr lang="en-US" smtClean="0"/>
              <a:t>23</a:t>
            </a:fld>
            <a:endParaRPr lang="en-US"/>
          </a:p>
        </p:txBody>
      </p:sp>
    </p:spTree>
    <p:extLst>
      <p:ext uri="{BB962C8B-B14F-4D97-AF65-F5344CB8AC3E}">
        <p14:creationId xmlns:p14="http://schemas.microsoft.com/office/powerpoint/2010/main" val="2845144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Valley of death: Slicer does not fit traditional science funding mechanisms:</a:t>
            </a:r>
          </a:p>
          <a:p>
            <a:r>
              <a:rPr lang="en-US" dirty="0"/>
              <a:t>Science agencies: its not innovative</a:t>
            </a:r>
          </a:p>
          <a:p>
            <a:r>
              <a:rPr lang="en-US" dirty="0"/>
              <a:t>Companies: no proven clinical utility, too risky</a:t>
            </a:r>
          </a:p>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3754544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a</a:t>
            </a:r>
            <a:r>
              <a:rPr lang="en-US" dirty="0"/>
              <a:t>s you can see,</a:t>
            </a:r>
            <a:r>
              <a:rPr lang="en-US" baseline="0" dirty="0"/>
              <a:t> Slicer has a similarly sized user base here in Europe as in North-America.</a:t>
            </a:r>
            <a:endParaRPr lang="en-US" dirty="0"/>
          </a:p>
        </p:txBody>
      </p:sp>
      <p:sp>
        <p:nvSpPr>
          <p:cNvPr id="4" name="Slide Number Placeholder 3"/>
          <p:cNvSpPr>
            <a:spLocks noGrp="1"/>
          </p:cNvSpPr>
          <p:nvPr>
            <p:ph type="sldNum" sz="quarter" idx="10"/>
          </p:nvPr>
        </p:nvSpPr>
        <p:spPr/>
        <p:txBody>
          <a:bodyPr/>
          <a:lstStyle/>
          <a:p>
            <a:fld id="{B908D7CC-9EDB-427A-B68E-C9E3B672A84A}" type="slidenum">
              <a:rPr lang="en-CA" smtClean="0"/>
              <a:pPr/>
              <a:t>26</a:t>
            </a:fld>
            <a:endParaRPr lang="en-CA"/>
          </a:p>
        </p:txBody>
      </p:sp>
    </p:spTree>
    <p:extLst>
      <p:ext uri="{BB962C8B-B14F-4D97-AF65-F5344CB8AC3E}">
        <p14:creationId xmlns:p14="http://schemas.microsoft.com/office/powerpoint/2010/main" val="1194645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Slicer</a:t>
            </a:r>
            <a:r>
              <a:rPr lang="en-CA" baseline="0" dirty="0"/>
              <a:t> supports many ways of importing and exporting data that one wants to visualize:</a:t>
            </a:r>
            <a:endParaRPr lang="en-CA" dirty="0"/>
          </a:p>
          <a:p>
            <a:endParaRPr lang="en-CA" baseline="0" dirty="0"/>
          </a:p>
          <a:p>
            <a:pPr marL="0" indent="0">
              <a:buNone/>
            </a:pPr>
            <a:r>
              <a:rPr lang="en-CA" baseline="0" dirty="0"/>
              <a:t>1. Through the DICOM (</a:t>
            </a:r>
            <a:r>
              <a:rPr lang="en-US" baseline="0" dirty="0"/>
              <a:t>is a standard for handling, storing, printing, and transmitting information in medical imaging.</a:t>
            </a:r>
            <a:r>
              <a:rPr lang="en-CA" baseline="0" dirty="0"/>
              <a:t>) importer (which supports … )</a:t>
            </a:r>
          </a:p>
          <a:p>
            <a:pPr marL="0" indent="0">
              <a:buNone/>
            </a:pPr>
            <a:r>
              <a:rPr lang="en-CA" dirty="0"/>
              <a:t>2. Common research data formats</a:t>
            </a:r>
          </a:p>
          <a:p>
            <a:r>
              <a:rPr lang="en-CA" dirty="0"/>
              <a:t>3. Basic data formats</a:t>
            </a:r>
          </a:p>
          <a:p>
            <a:endParaRPr lang="en-CA" dirty="0"/>
          </a:p>
          <a:p>
            <a:r>
              <a:rPr lang="en-CA" dirty="0"/>
              <a:t>Additionally, it is also possible to,</a:t>
            </a:r>
            <a:r>
              <a:rPr lang="en-CA" baseline="0" dirty="0"/>
              <a:t> at anytime, save the entire application state in order to restore the complete application state at  a later time. (</a:t>
            </a:r>
            <a:r>
              <a:rPr lang="en-CA" b="1" baseline="0" dirty="0"/>
              <a:t>US ELEPHANT DEMO?</a:t>
            </a:r>
            <a:r>
              <a:rPr lang="en-CA" baseline="0" dirty="0"/>
              <a:t>) </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27</a:t>
            </a:fld>
            <a:endParaRPr lang="en-US"/>
          </a:p>
        </p:txBody>
      </p:sp>
    </p:spTree>
    <p:extLst>
      <p:ext uri="{BB962C8B-B14F-4D97-AF65-F5344CB8AC3E}">
        <p14:creationId xmlns:p14="http://schemas.microsoft.com/office/powerpoint/2010/main" val="388524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multitude</a:t>
            </a:r>
            <a:r>
              <a:rPr lang="en-CA" baseline="0" dirty="0"/>
              <a:t> of options for visualization are available in Slicer (</a:t>
            </a:r>
            <a:r>
              <a:rPr lang="en-CA" b="1" baseline="0" dirty="0"/>
              <a:t>1,2,3,4,5,6</a:t>
            </a:r>
            <a:r>
              <a:rPr lang="en-CA" baseline="0" dirty="0"/>
              <a:t>).</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28</a:t>
            </a:fld>
            <a:endParaRPr lang="en-US"/>
          </a:p>
        </p:txBody>
      </p:sp>
    </p:spTree>
    <p:extLst>
      <p:ext uri="{BB962C8B-B14F-4D97-AF65-F5344CB8AC3E}">
        <p14:creationId xmlns:p14="http://schemas.microsoft.com/office/powerpoint/2010/main" val="1294875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As for the common task</a:t>
            </a:r>
            <a:r>
              <a:rPr lang="en-CA" baseline="0" dirty="0"/>
              <a:t> of segmentation (which means to </a:t>
            </a:r>
            <a:r>
              <a:rPr lang="en-US" baseline="0" dirty="0"/>
              <a:t>divide an image into multiple parts which is typically used to identify objects</a:t>
            </a:r>
            <a:r>
              <a:rPr lang="en-CA" baseline="0" dirty="0"/>
              <a:t>), Slicer supports both manual approaches (like contouring and painting) as well as automatic (like region-growing and atlas-based).</a:t>
            </a:r>
          </a:p>
          <a:p>
            <a:endParaRPr lang="en-CA" baseline="0" dirty="0"/>
          </a:p>
          <a:p>
            <a:r>
              <a:rPr lang="en-CA" baseline="0" dirty="0"/>
              <a:t>The Slicer screenshot here shows a segmented prostate in the Editor module where many of these tasks can be performed.</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29</a:t>
            </a:fld>
            <a:endParaRPr lang="en-US"/>
          </a:p>
        </p:txBody>
      </p:sp>
    </p:spTree>
    <p:extLst>
      <p:ext uri="{BB962C8B-B14F-4D97-AF65-F5344CB8AC3E}">
        <p14:creationId xmlns:p14="http://schemas.microsoft.com/office/powerpoint/2010/main" val="3530276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well as registration (which is </a:t>
            </a:r>
            <a:r>
              <a:rPr lang="en-US" dirty="0"/>
              <a:t>the process of transforming different sets of data into one coordinate system, i.e. </a:t>
            </a:r>
            <a:r>
              <a:rPr lang="en-US" sz="1000" b="0" i="0" kern="1200" dirty="0">
                <a:solidFill>
                  <a:schemeClr val="tx1"/>
                </a:solidFill>
                <a:effectLst/>
                <a:latin typeface="+mn-lt"/>
                <a:ea typeface="+mn-ea"/>
                <a:cs typeface="+mn-cs"/>
              </a:rPr>
              <a:t>aligning images</a:t>
            </a:r>
            <a:r>
              <a:rPr lang="en-CA"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US" sz="1000" kern="1200" dirty="0">
                <a:solidFill>
                  <a:schemeClr val="tx1"/>
                </a:solidFill>
                <a:effectLst/>
                <a:latin typeface="+mn-lt"/>
                <a:ea typeface="+mn-ea"/>
                <a:cs typeface="+mn-cs"/>
              </a:rPr>
              <a:t>These are prostate MRI images, taken during MRI-guided robot-assisted prostate biopsy procedure; Slicer registers the high-resolution planning volume (acquired at the beginning of the procedure to plan biopsy targets) to the lower-resolution confirmation volume (acquired after the needle is inserted). The registration compensates for patient motion.</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32</a:t>
            </a:fld>
            <a:endParaRPr lang="en-US"/>
          </a:p>
        </p:txBody>
      </p:sp>
    </p:spTree>
    <p:extLst>
      <p:ext uri="{BB962C8B-B14F-4D97-AF65-F5344CB8AC3E}">
        <p14:creationId xmlns:p14="http://schemas.microsoft.com/office/powerpoint/2010/main" val="2037487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Because,</a:t>
            </a:r>
            <a:r>
              <a:rPr lang="en-CA" sz="1000" b="1" kern="1200" baseline="0" dirty="0">
                <a:solidFill>
                  <a:srgbClr val="800000"/>
                </a:solidFill>
                <a:latin typeface="+mn-lt"/>
                <a:ea typeface="+mn-ea"/>
                <a:cs typeface="+mn-cs"/>
              </a:rPr>
              <a:t> w</a:t>
            </a:r>
            <a:r>
              <a:rPr lang="en-CA" sz="1000" b="1" kern="1200" dirty="0">
                <a:solidFill>
                  <a:srgbClr val="800000"/>
                </a:solidFill>
                <a:latin typeface="+mn-lt"/>
                <a:ea typeface="+mn-ea"/>
                <a:cs typeface="+mn-cs"/>
              </a:rPr>
              <a:t>ithout an application platform</a:t>
            </a:r>
          </a:p>
          <a:p>
            <a:r>
              <a:rPr lang="en-US" sz="1000" dirty="0"/>
              <a:t>Show animations</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On the other</a:t>
            </a:r>
            <a:r>
              <a:rPr lang="en-CA" sz="1000" b="1" kern="1200" baseline="0" dirty="0">
                <a:solidFill>
                  <a:srgbClr val="800000"/>
                </a:solidFill>
                <a:latin typeface="+mn-lt"/>
                <a:ea typeface="+mn-ea"/>
                <a:cs typeface="+mn-cs"/>
              </a:rPr>
              <a:t> hand, if you are building your work on </a:t>
            </a:r>
            <a:r>
              <a:rPr lang="en-CA" sz="1000" b="1" kern="1200" dirty="0">
                <a:solidFill>
                  <a:srgbClr val="800000"/>
                </a:solidFill>
                <a:latin typeface="+mn-lt"/>
                <a:ea typeface="+mn-ea"/>
                <a:cs typeface="+mn-cs"/>
              </a:rPr>
              <a:t>a</a:t>
            </a:r>
            <a:r>
              <a:rPr lang="en-CA" sz="1000" b="1" kern="1200" baseline="0" dirty="0">
                <a:solidFill>
                  <a:srgbClr val="800000"/>
                </a:solidFill>
                <a:latin typeface="+mn-lt"/>
                <a:ea typeface="+mn-ea"/>
                <a:cs typeface="+mn-cs"/>
              </a:rPr>
              <a:t> pre-existing</a:t>
            </a:r>
            <a:r>
              <a:rPr lang="en-CA" sz="1000" b="1" kern="1200" dirty="0">
                <a:solidFill>
                  <a:srgbClr val="800000"/>
                </a:solidFill>
                <a:latin typeface="+mn-lt"/>
                <a:ea typeface="+mn-ea"/>
                <a:cs typeface="+mn-cs"/>
              </a:rPr>
              <a:t> application platform</a:t>
            </a:r>
          </a:p>
          <a:p>
            <a:pPr lvl="0">
              <a:buFont typeface="Arial" pitchFamily="34" charset="0"/>
              <a:buNone/>
            </a:pPr>
            <a:r>
              <a:rPr lang="en-CA" sz="1000" baseline="0" dirty="0"/>
              <a:t>1. Portable (Win, Linux, Mac),  Open-source</a:t>
            </a:r>
            <a:endParaRPr lang="en-CA" sz="1000" dirty="0"/>
          </a:p>
          <a:p>
            <a:endParaRPr lang="en-US" sz="1000" dirty="0"/>
          </a:p>
        </p:txBody>
      </p:sp>
      <p:sp>
        <p:nvSpPr>
          <p:cNvPr id="4" name="Slide Number Placeholder 3"/>
          <p:cNvSpPr>
            <a:spLocks noGrp="1"/>
          </p:cNvSpPr>
          <p:nvPr>
            <p:ph type="sldNum" sz="quarter" idx="5"/>
          </p:nvPr>
        </p:nvSpPr>
        <p:spPr/>
        <p:txBody>
          <a:bodyPr/>
          <a:lstStyle/>
          <a:p>
            <a:pPr>
              <a:defRPr/>
            </a:pPr>
            <a:fld id="{7906AE71-2DEB-4313-AD57-10F20336F909}" type="slidenum">
              <a:rPr lang="en-US" smtClean="0"/>
              <a:pPr>
                <a:defRPr/>
              </a:pPr>
              <a:t>37</a:t>
            </a:fld>
            <a:endParaRPr lang="en-US"/>
          </a:p>
        </p:txBody>
      </p:sp>
    </p:spTree>
    <p:extLst>
      <p:ext uri="{BB962C8B-B14F-4D97-AF65-F5344CB8AC3E}">
        <p14:creationId xmlns:p14="http://schemas.microsoft.com/office/powerpoint/2010/main" val="3435713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38</a:t>
            </a:fld>
            <a:endParaRPr lang="en-US"/>
          </a:p>
        </p:txBody>
      </p:sp>
    </p:spTree>
    <p:extLst>
      <p:ext uri="{BB962C8B-B14F-4D97-AF65-F5344CB8AC3E}">
        <p14:creationId xmlns:p14="http://schemas.microsoft.com/office/powerpoint/2010/main" val="1502752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I would argue Slicer community support is actually better than most paid support service</a:t>
            </a:r>
          </a:p>
          <a:p>
            <a:pPr marL="0" indent="0">
              <a:buFont typeface="Arial" panose="020B0604020202020204" pitchFamily="34" charset="0"/>
              <a:buNone/>
            </a:pPr>
            <a:r>
              <a:rPr lang="en-US" dirty="0"/>
              <a:t>** Slicer community have semi-annual project weeks to overcome such challenges and find solutions to such conflicts (</a:t>
            </a:r>
            <a:r>
              <a:rPr lang="en-US" dirty="0" err="1"/>
              <a:t>rodmaps</a:t>
            </a:r>
            <a:r>
              <a:rPr lang="en-US" dirty="0"/>
              <a:t> </a:t>
            </a:r>
            <a:r>
              <a:rPr lang="en-US" dirty="0" err="1"/>
              <a:t>etc</a:t>
            </a:r>
            <a:r>
              <a:rPr lang="en-US" dirty="0"/>
              <a:t>).</a:t>
            </a:r>
          </a:p>
        </p:txBody>
      </p:sp>
      <p:sp>
        <p:nvSpPr>
          <p:cNvPr id="4" name="Slide Number Placeholder 3"/>
          <p:cNvSpPr>
            <a:spLocks noGrp="1"/>
          </p:cNvSpPr>
          <p:nvPr>
            <p:ph type="sldNum" sz="quarter" idx="5"/>
          </p:nvPr>
        </p:nvSpPr>
        <p:spPr/>
        <p:txBody>
          <a:bodyPr/>
          <a:lstStyle/>
          <a:p>
            <a:fld id="{306AF4FA-3C07-4A8F-9032-D831B422B869}" type="slidenum">
              <a:rPr lang="en-US" smtClean="0"/>
              <a:t>39</a:t>
            </a:fld>
            <a:endParaRPr lang="en-US"/>
          </a:p>
        </p:txBody>
      </p:sp>
    </p:spTree>
    <p:extLst>
      <p:ext uri="{BB962C8B-B14F-4D97-AF65-F5344CB8AC3E}">
        <p14:creationId xmlns:p14="http://schemas.microsoft.com/office/powerpoint/2010/main" val="2881232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told you before I worked on this fossil marsupial skeleton, which is finally published after a short 10 year hiatus. We have done a visual reconstruction of the skeleton of this not-so-little guy (about the size of a Tasmanian devil), and if you think we have gone overboard, you clearly haven’t talk to or worked with paleontologists, who tends to have very creative when it comes to interpreting the specimens they discover. </a:t>
            </a:r>
          </a:p>
          <a:p>
            <a:endParaRPr lang="en-US" dirty="0"/>
          </a:p>
          <a:p>
            <a:r>
              <a:rPr lang="en-US" dirty="0"/>
              <a:t>While the 10 year delay was partly due to my career shift, it was also related to the fact that I had no longer had access to all the digital work I have done at the University of Texas at Austin as a graduate student, because I couldn’t afford to buy VG Studio Max where I did all my dissertation work on 3D scans. With the career change I cannot bring myself to reinvest all the time I sunk into segmenting and cleaning up the fossil fragments.  </a:t>
            </a:r>
          </a:p>
          <a:p>
            <a:r>
              <a:rPr lang="en-US" dirty="0"/>
              <a:t>As I was a starting my lab own lab about 8 years ago, I made a decision not to invest into the commercial software packages for 3D image analysis and since than I didn’t look back. </a:t>
            </a:r>
          </a:p>
          <a:p>
            <a:endParaRPr lang="en-US" dirty="0"/>
          </a:p>
          <a:p>
            <a:r>
              <a:rPr lang="en-US" dirty="0"/>
              <a:t>It takes time and effort, but it was an investment that paid off well for me, as I managed to establish different collaborations and get to work on many different interesting projects. </a:t>
            </a:r>
          </a:p>
        </p:txBody>
      </p:sp>
      <p:sp>
        <p:nvSpPr>
          <p:cNvPr id="4" name="Slide Number Placeholder 3"/>
          <p:cNvSpPr>
            <a:spLocks noGrp="1"/>
          </p:cNvSpPr>
          <p:nvPr>
            <p:ph type="sldNum" sz="quarter" idx="5"/>
          </p:nvPr>
        </p:nvSpPr>
        <p:spPr/>
        <p:txBody>
          <a:bodyPr/>
          <a:lstStyle/>
          <a:p>
            <a:fld id="{306AF4FA-3C07-4A8F-9032-D831B422B869}" type="slidenum">
              <a:rPr lang="en-US" smtClean="0"/>
              <a:t>4</a:t>
            </a:fld>
            <a:endParaRPr lang="en-US"/>
          </a:p>
        </p:txBody>
      </p:sp>
    </p:spTree>
    <p:extLst>
      <p:ext uri="{BB962C8B-B14F-4D97-AF65-F5344CB8AC3E}">
        <p14:creationId xmlns:p14="http://schemas.microsoft.com/office/powerpoint/2010/main" val="2713215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40</a:t>
            </a:fld>
            <a:endParaRPr lang="en-US"/>
          </a:p>
        </p:txBody>
      </p:sp>
    </p:spTree>
    <p:extLst>
      <p:ext uri="{BB962C8B-B14F-4D97-AF65-F5344CB8AC3E}">
        <p14:creationId xmlns:p14="http://schemas.microsoft.com/office/powerpoint/2010/main" val="237168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41</a:t>
            </a:fld>
            <a:endParaRPr lang="en-US"/>
          </a:p>
        </p:txBody>
      </p:sp>
    </p:spTree>
    <p:extLst>
      <p:ext uri="{BB962C8B-B14F-4D97-AF65-F5344CB8AC3E}">
        <p14:creationId xmlns:p14="http://schemas.microsoft.com/office/powerpoint/2010/main" val="1159589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42</a:t>
            </a:fld>
            <a:endParaRPr lang="en-US"/>
          </a:p>
        </p:txBody>
      </p:sp>
    </p:spTree>
    <p:extLst>
      <p:ext uri="{BB962C8B-B14F-4D97-AF65-F5344CB8AC3E}">
        <p14:creationId xmlns:p14="http://schemas.microsoft.com/office/powerpoint/2010/main" val="4108882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44</a:t>
            </a:fld>
            <a:endParaRPr lang="en-US"/>
          </a:p>
        </p:txBody>
      </p:sp>
    </p:spTree>
    <p:extLst>
      <p:ext uri="{BB962C8B-B14F-4D97-AF65-F5344CB8AC3E}">
        <p14:creationId xmlns:p14="http://schemas.microsoft.com/office/powerpoint/2010/main" val="666877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45</a:t>
            </a:fld>
            <a:endParaRPr lang="en-US"/>
          </a:p>
        </p:txBody>
      </p:sp>
    </p:spTree>
    <p:extLst>
      <p:ext uri="{BB962C8B-B14F-4D97-AF65-F5344CB8AC3E}">
        <p14:creationId xmlns:p14="http://schemas.microsoft.com/office/powerpoint/2010/main" val="2047806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Sketchfab</a:t>
            </a:r>
            <a:r>
              <a:rPr lang="en-US" dirty="0"/>
              <a:t>.</a:t>
            </a:r>
          </a:p>
        </p:txBody>
      </p:sp>
      <p:sp>
        <p:nvSpPr>
          <p:cNvPr id="4" name="Slide Number Placeholder 3"/>
          <p:cNvSpPr>
            <a:spLocks noGrp="1"/>
          </p:cNvSpPr>
          <p:nvPr>
            <p:ph type="sldNum" sz="quarter" idx="5"/>
          </p:nvPr>
        </p:nvSpPr>
        <p:spPr/>
        <p:txBody>
          <a:bodyPr/>
          <a:lstStyle/>
          <a:p>
            <a:fld id="{306AF4FA-3C07-4A8F-9032-D831B422B869}" type="slidenum">
              <a:rPr lang="en-US" smtClean="0"/>
              <a:t>46</a:t>
            </a:fld>
            <a:endParaRPr lang="en-US"/>
          </a:p>
        </p:txBody>
      </p:sp>
    </p:spTree>
    <p:extLst>
      <p:ext uri="{BB962C8B-B14F-4D97-AF65-F5344CB8AC3E}">
        <p14:creationId xmlns:p14="http://schemas.microsoft.com/office/powerpoint/2010/main" val="3757119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47</a:t>
            </a:fld>
            <a:endParaRPr lang="en-US"/>
          </a:p>
        </p:txBody>
      </p:sp>
    </p:spTree>
    <p:extLst>
      <p:ext uri="{BB962C8B-B14F-4D97-AF65-F5344CB8AC3E}">
        <p14:creationId xmlns:p14="http://schemas.microsoft.com/office/powerpoint/2010/main" val="2871977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49</a:t>
            </a:fld>
            <a:endParaRPr lang="en-US"/>
          </a:p>
        </p:txBody>
      </p:sp>
    </p:spTree>
    <p:extLst>
      <p:ext uri="{BB962C8B-B14F-4D97-AF65-F5344CB8AC3E}">
        <p14:creationId xmlns:p14="http://schemas.microsoft.com/office/powerpoint/2010/main" val="4286033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lab, we are interested in a very fundamental biological question, which is unfolding the genotype/phenotype map for the craniofacial skeleton. What is the genetic architecture that controls for the skull shape, how many genes are involved, what are they, which aspects of the skull shape each individual locus determines. We use lab mouse, to derive genetic panel of various crosses and then use 3D morphometrics to look at the statistical maps between 3D shape and genetic map. So far we have done this for skull, mandible, and molar tooth. </a:t>
            </a:r>
          </a:p>
        </p:txBody>
      </p:sp>
      <p:sp>
        <p:nvSpPr>
          <p:cNvPr id="4" name="Slide Number Placeholder 3"/>
          <p:cNvSpPr>
            <a:spLocks noGrp="1"/>
          </p:cNvSpPr>
          <p:nvPr>
            <p:ph type="sldNum" sz="quarter" idx="5"/>
          </p:nvPr>
        </p:nvSpPr>
        <p:spPr/>
        <p:txBody>
          <a:bodyPr/>
          <a:lstStyle/>
          <a:p>
            <a:fld id="{306AF4FA-3C07-4A8F-9032-D831B422B869}" type="slidenum">
              <a:rPr lang="en-US" smtClean="0"/>
              <a:t>5</a:t>
            </a:fld>
            <a:endParaRPr lang="en-US"/>
          </a:p>
        </p:txBody>
      </p:sp>
    </p:spTree>
    <p:extLst>
      <p:ext uri="{BB962C8B-B14F-4D97-AF65-F5344CB8AC3E}">
        <p14:creationId xmlns:p14="http://schemas.microsoft.com/office/powerpoint/2010/main" val="386376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challenges we faced, was the requirement of having very large-sample sizes (on the order of 400-1000) for QTL mapping and conducting landmark-based 3D phenotyping. It takes long, and has some variability issues (which we will discuss briefly tomorrow). So, again leveraging some of the innovative work done in the human neuroimaging domain and open-source image analysis tools, we developed methods that aid us in this quest. </a:t>
            </a:r>
          </a:p>
        </p:txBody>
      </p:sp>
      <p:sp>
        <p:nvSpPr>
          <p:cNvPr id="4" name="Slide Number Placeholder 3"/>
          <p:cNvSpPr>
            <a:spLocks noGrp="1"/>
          </p:cNvSpPr>
          <p:nvPr>
            <p:ph type="sldNum" sz="quarter" idx="5"/>
          </p:nvPr>
        </p:nvSpPr>
        <p:spPr/>
        <p:txBody>
          <a:bodyPr/>
          <a:lstStyle/>
          <a:p>
            <a:fld id="{306AF4FA-3C07-4A8F-9032-D831B422B869}" type="slidenum">
              <a:rPr lang="en-US" smtClean="0"/>
              <a:t>6</a:t>
            </a:fld>
            <a:endParaRPr lang="en-US"/>
          </a:p>
        </p:txBody>
      </p:sp>
    </p:spTree>
    <p:extLst>
      <p:ext uri="{BB962C8B-B14F-4D97-AF65-F5344CB8AC3E}">
        <p14:creationId xmlns:p14="http://schemas.microsoft.com/office/powerpoint/2010/main" val="193575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to identify QTL that govern molar size relationships in mice, we had to segment almost 2500 hundred individual molars in 3D to obtain precise 3D size and shape of the individuals. A template-based analysis, that we will take a look at on day 3 was quite helpful in this context. </a:t>
            </a:r>
          </a:p>
        </p:txBody>
      </p:sp>
      <p:sp>
        <p:nvSpPr>
          <p:cNvPr id="4" name="Slide Number Placeholder 3"/>
          <p:cNvSpPr>
            <a:spLocks noGrp="1"/>
          </p:cNvSpPr>
          <p:nvPr>
            <p:ph type="sldNum" sz="quarter" idx="5"/>
          </p:nvPr>
        </p:nvSpPr>
        <p:spPr/>
        <p:txBody>
          <a:bodyPr/>
          <a:lstStyle/>
          <a:p>
            <a:fld id="{306AF4FA-3C07-4A8F-9032-D831B422B869}" type="slidenum">
              <a:rPr lang="en-US" smtClean="0"/>
              <a:t>7</a:t>
            </a:fld>
            <a:endParaRPr lang="en-US"/>
          </a:p>
        </p:txBody>
      </p:sp>
    </p:spTree>
    <p:extLst>
      <p:ext uri="{BB962C8B-B14F-4D97-AF65-F5344CB8AC3E}">
        <p14:creationId xmlns:p14="http://schemas.microsoft.com/office/powerpoint/2010/main" val="381917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Gross morphological screens, whether for genetics or developmental toxicology is an important aspect of developmental biology. With some basic image analysis, we can show increased phenotypic variability in the litters in the toxicology survey that will probably go undetected in a dissection. Or can actually help automate certain aspects of the screens.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8</a:t>
            </a:fld>
            <a:endParaRPr lang="en-US"/>
          </a:p>
        </p:txBody>
      </p:sp>
    </p:spTree>
    <p:extLst>
      <p:ext uri="{BB962C8B-B14F-4D97-AF65-F5344CB8AC3E}">
        <p14:creationId xmlns:p14="http://schemas.microsoft.com/office/powerpoint/2010/main" val="111999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every analysis and picture presented in the last 3-4 slide were done using a combination of various open-source biomedical visualization tools like 3D Slicer, and data analysis platforms like R and/or Python, and more importantly can be reused by colleagues and collaborators. That’s our goal in this workshop is to give you the pointers to help yourselves in the broad field of 3D morphometrics and establish a community around it. </a:t>
            </a:r>
          </a:p>
        </p:txBody>
      </p:sp>
      <p:sp>
        <p:nvSpPr>
          <p:cNvPr id="4" name="Slide Number Placeholder 3"/>
          <p:cNvSpPr>
            <a:spLocks noGrp="1"/>
          </p:cNvSpPr>
          <p:nvPr>
            <p:ph type="sldNum" sz="quarter" idx="5"/>
          </p:nvPr>
        </p:nvSpPr>
        <p:spPr/>
        <p:txBody>
          <a:bodyPr/>
          <a:lstStyle/>
          <a:p>
            <a:fld id="{306AF4FA-3C07-4A8F-9032-D831B422B869}" type="slidenum">
              <a:rPr lang="en-US" smtClean="0"/>
              <a:t>9</a:t>
            </a:fld>
            <a:endParaRPr lang="en-US"/>
          </a:p>
        </p:txBody>
      </p:sp>
    </p:spTree>
    <p:extLst>
      <p:ext uri="{BB962C8B-B14F-4D97-AF65-F5344CB8AC3E}">
        <p14:creationId xmlns:p14="http://schemas.microsoft.com/office/powerpoint/2010/main" val="404638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10 years or so, we are seeing this exponential increase in the number of publication that use geometric morphometrics methods in context of organismal biology studies. Mind that most of these based on 2D analysis of pictures. </a:t>
            </a:r>
          </a:p>
        </p:txBody>
      </p:sp>
      <p:sp>
        <p:nvSpPr>
          <p:cNvPr id="4" name="Slide Number Placeholder 3"/>
          <p:cNvSpPr>
            <a:spLocks noGrp="1"/>
          </p:cNvSpPr>
          <p:nvPr>
            <p:ph type="sldNum" sz="quarter" idx="5"/>
          </p:nvPr>
        </p:nvSpPr>
        <p:spPr/>
        <p:txBody>
          <a:bodyPr/>
          <a:lstStyle/>
          <a:p>
            <a:fld id="{306AF4FA-3C07-4A8F-9032-D831B422B869}" type="slidenum">
              <a:rPr lang="en-US" smtClean="0"/>
              <a:t>11</a:t>
            </a:fld>
            <a:endParaRPr lang="en-US"/>
          </a:p>
        </p:txBody>
      </p:sp>
    </p:spTree>
    <p:extLst>
      <p:ext uri="{BB962C8B-B14F-4D97-AF65-F5344CB8AC3E}">
        <p14:creationId xmlns:p14="http://schemas.microsoft.com/office/powerpoint/2010/main" val="4026962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5359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faculty.washington.edu/maga/post-docs/" TargetMode="External"/><Relationship Id="rId2" Type="http://schemas.openxmlformats.org/officeDocument/2006/relationships/hyperlink" Target="https://www.researchgate.net/project/Genetics-of-shape-of-craniofacial-skeleton-and-its-development"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slicermorph.github.io/" TargetMode="External"/><Relationship Id="rId7" Type="http://schemas.openxmlformats.org/officeDocument/2006/relationships/hyperlink" Target="https://seattlechildrens1.box.com/v/S-2019-DataSe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faculty.washington.edu/maga/data_dropbox/" TargetMode="External"/><Relationship Id="rId5" Type="http://schemas.openxmlformats.org/officeDocument/2006/relationships/hyperlink" Target="https://github.com/SlicerMorph/S_2019" TargetMode="External"/><Relationship Id="rId4" Type="http://schemas.openxmlformats.org/officeDocument/2006/relationships/hyperlink" Target="http://bit.ly/SM-listserv"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44.png"/><Relationship Id="rId4" Type="http://schemas.openxmlformats.org/officeDocument/2006/relationships/hyperlink" Target="https://www.prstatistics.com/course/geometric-morphometrics-using-r-gmmr02/"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licerMorph/S_2019/blob/master/remote.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image" Target="../media/image55.jp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24.xml"/><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3.xml"/><Relationship Id="rId7" Type="http://schemas.openxmlformats.org/officeDocument/2006/relationships/image" Target="../media/image8.png"/><Relationship Id="rId12"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0.png"/><Relationship Id="rId5" Type="http://schemas.openxmlformats.org/officeDocument/2006/relationships/image" Target="../media/image12.jpeg"/><Relationship Id="rId10" Type="http://schemas.openxmlformats.org/officeDocument/2006/relationships/oleObject" Target="../embeddings/oleObject3.bin"/><Relationship Id="rId4" Type="http://schemas.openxmlformats.org/officeDocument/2006/relationships/image" Target="../media/image11.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9GBekYcJR4E" TargetMode="External"/><Relationship Id="rId5" Type="http://schemas.openxmlformats.org/officeDocument/2006/relationships/image" Target="../media/image74.png"/><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lassoan/SlicerRawImageGues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opengl.gpuinfo.org/"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5388" y="0"/>
            <a:ext cx="9652738" cy="1846168"/>
          </a:xfrm>
        </p:spPr>
        <p:txBody>
          <a:bodyPr/>
          <a:lstStyle/>
          <a:p>
            <a:r>
              <a:rPr lang="en-US" b="1" dirty="0">
                <a:latin typeface="+mn-lt"/>
              </a:rPr>
              <a:t>Introduction to 3D imaging and Morphometrics</a:t>
            </a:r>
          </a:p>
        </p:txBody>
      </p:sp>
      <p:sp>
        <p:nvSpPr>
          <p:cNvPr id="4" name="TextBox 3"/>
          <p:cNvSpPr txBox="1"/>
          <p:nvPr/>
        </p:nvSpPr>
        <p:spPr>
          <a:xfrm>
            <a:off x="2257210" y="2117508"/>
            <a:ext cx="7212072" cy="2369880"/>
          </a:xfrm>
          <a:prstGeom prst="rect">
            <a:avLst/>
          </a:prstGeom>
          <a:noFill/>
        </p:spPr>
        <p:txBody>
          <a:bodyPr wrap="square" rtlCol="0">
            <a:spAutoFit/>
          </a:bodyPr>
          <a:lstStyle/>
          <a:p>
            <a:pPr algn="ctr"/>
            <a:r>
              <a:rPr lang="en-US" sz="2800" b="1" dirty="0"/>
              <a:t>A. Murat Maga</a:t>
            </a:r>
          </a:p>
          <a:p>
            <a:pPr algn="ctr"/>
            <a:r>
              <a:rPr lang="en-US" sz="2000" dirty="0"/>
              <a:t>Associate Professor</a:t>
            </a:r>
          </a:p>
          <a:p>
            <a:pPr algn="ctr"/>
            <a:r>
              <a:rPr lang="en-US" sz="2000" dirty="0"/>
              <a:t>University of Washington </a:t>
            </a:r>
          </a:p>
          <a:p>
            <a:pPr algn="ctr"/>
            <a:r>
              <a:rPr lang="en-US" sz="2000" dirty="0"/>
              <a:t>Department of Pediatrics, Division of Craniofacial Medicine</a:t>
            </a:r>
          </a:p>
          <a:p>
            <a:pPr algn="ctr"/>
            <a:r>
              <a:rPr lang="en-US" sz="2000" dirty="0"/>
              <a:t>&amp;</a:t>
            </a:r>
          </a:p>
          <a:p>
            <a:pPr algn="ctr"/>
            <a:r>
              <a:rPr lang="en-US" sz="2000" dirty="0"/>
              <a:t>Seattle Children’s Research Institute</a:t>
            </a:r>
          </a:p>
          <a:p>
            <a:pPr algn="ctr"/>
            <a:r>
              <a:rPr lang="en-US" sz="2000"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 y="146862"/>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1427941" y="4641544"/>
            <a:ext cx="8751482" cy="1631216"/>
          </a:xfrm>
          <a:prstGeom prst="rect">
            <a:avLst/>
          </a:prstGeom>
          <a:noFill/>
        </p:spPr>
        <p:txBody>
          <a:bodyPr wrap="square" rtlCol="0">
            <a:spAutoFit/>
          </a:bodyPr>
          <a:lstStyle/>
          <a:p>
            <a:r>
              <a:rPr lang="en-US" sz="2000" b="1" dirty="0" err="1"/>
              <a:t>SlicerMorph</a:t>
            </a:r>
            <a:r>
              <a:rPr lang="en-US" sz="2000" b="1" dirty="0"/>
              <a:t> Core Team:</a:t>
            </a:r>
          </a:p>
          <a:p>
            <a:pPr lvl="1"/>
            <a:r>
              <a:rPr lang="en-US" sz="2000" dirty="0"/>
              <a:t>Co-PI: </a:t>
            </a:r>
            <a:r>
              <a:rPr lang="en-US" sz="2000" b="1" dirty="0"/>
              <a:t>Adam Summers </a:t>
            </a:r>
            <a:r>
              <a:rPr lang="en-US" sz="2000" dirty="0"/>
              <a:t>(UW FHL)</a:t>
            </a:r>
          </a:p>
          <a:p>
            <a:pPr lvl="1"/>
            <a:r>
              <a:rPr lang="en-US" sz="2000" dirty="0"/>
              <a:t>Co-PI: </a:t>
            </a:r>
            <a:r>
              <a:rPr lang="en-US" sz="2000" b="1" dirty="0"/>
              <a:t>Doug Boyer </a:t>
            </a:r>
            <a:r>
              <a:rPr lang="en-US" sz="2000" dirty="0"/>
              <a:t>(Duke </a:t>
            </a:r>
            <a:r>
              <a:rPr lang="en-US" sz="2000" dirty="0" err="1"/>
              <a:t>Evol</a:t>
            </a:r>
            <a:r>
              <a:rPr lang="en-US" sz="2000" dirty="0"/>
              <a:t>. Anthropology &amp; Director of MorphoSource.org)</a:t>
            </a:r>
          </a:p>
          <a:p>
            <a:pPr lvl="1"/>
            <a:r>
              <a:rPr lang="en-US" sz="2000" dirty="0"/>
              <a:t>Consultant: </a:t>
            </a:r>
            <a:r>
              <a:rPr lang="en-US" sz="2000" b="1" dirty="0"/>
              <a:t>Steve Pieper </a:t>
            </a:r>
            <a:r>
              <a:rPr lang="en-US" sz="2000" dirty="0"/>
              <a:t>(</a:t>
            </a:r>
            <a:r>
              <a:rPr lang="en-US" sz="2000" dirty="0" err="1"/>
              <a:t>Isomics</a:t>
            </a:r>
            <a:r>
              <a:rPr lang="en-US" sz="2000" dirty="0"/>
              <a:t> Co., Chief Software Architect of 3D Slicer)</a:t>
            </a:r>
          </a:p>
          <a:p>
            <a:pPr lvl="1"/>
            <a:r>
              <a:rPr lang="en-US" sz="2000" dirty="0"/>
              <a:t>Lead Developer: </a:t>
            </a:r>
            <a:r>
              <a:rPr lang="en-US" sz="2000" b="1" dirty="0"/>
              <a:t>Sara Rolfe </a:t>
            </a:r>
            <a:r>
              <a:rPr lang="en-US" sz="2000" dirty="0"/>
              <a:t>(UW FHL &amp; SCRI)</a:t>
            </a:r>
          </a:p>
        </p:txBody>
      </p:sp>
      <p:pic>
        <p:nvPicPr>
          <p:cNvPr id="6" name="Picture 5">
            <a:extLst>
              <a:ext uri="{FF2B5EF4-FFF2-40B4-BE49-F238E27FC236}">
                <a16:creationId xmlns:a16="http://schemas.microsoft.com/office/drawing/2014/main" id="{BBD82EEA-D6C9-403C-96BA-AE31EFD8C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423" y="4822018"/>
            <a:ext cx="1914525" cy="1943100"/>
          </a:xfrm>
          <a:prstGeom prst="rect">
            <a:avLst/>
          </a:prstGeom>
        </p:spPr>
      </p:pic>
      <p:cxnSp>
        <p:nvCxnSpPr>
          <p:cNvPr id="8" name="Straight Connector 7">
            <a:extLst>
              <a:ext uri="{FF2B5EF4-FFF2-40B4-BE49-F238E27FC236}">
                <a16:creationId xmlns:a16="http://schemas.microsoft.com/office/drawing/2014/main" id="{F0E180D4-1497-4A34-A9E1-BEAD5A14C17A}"/>
              </a:ext>
            </a:extLst>
          </p:cNvPr>
          <p:cNvCxnSpPr/>
          <p:nvPr/>
        </p:nvCxnSpPr>
        <p:spPr>
          <a:xfrm>
            <a:off x="240632" y="4487388"/>
            <a:ext cx="116826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DEB5-A2C7-46BC-B5BC-722641985C1C}"/>
              </a:ext>
            </a:extLst>
          </p:cNvPr>
          <p:cNvSpPr>
            <a:spLocks noGrp="1"/>
          </p:cNvSpPr>
          <p:nvPr>
            <p:ph type="title"/>
          </p:nvPr>
        </p:nvSpPr>
        <p:spPr>
          <a:xfrm>
            <a:off x="0" y="-334945"/>
            <a:ext cx="12192000" cy="1325563"/>
          </a:xfrm>
        </p:spPr>
        <p:txBody>
          <a:bodyPr>
            <a:normAutofit/>
          </a:bodyPr>
          <a:lstStyle/>
          <a:p>
            <a:pPr algn="ctr"/>
            <a:r>
              <a:rPr lang="en-US" sz="4000" b="1" dirty="0">
                <a:latin typeface="+mn-lt"/>
              </a:rPr>
              <a:t>Maga Lab is hiring! Two open post-doc positions</a:t>
            </a:r>
          </a:p>
        </p:txBody>
      </p:sp>
      <p:sp>
        <p:nvSpPr>
          <p:cNvPr id="4" name="Content Placeholder 3">
            <a:extLst>
              <a:ext uri="{FF2B5EF4-FFF2-40B4-BE49-F238E27FC236}">
                <a16:creationId xmlns:a16="http://schemas.microsoft.com/office/drawing/2014/main" id="{2934B470-9535-4E8B-B52D-EB7148A4B04C}"/>
              </a:ext>
            </a:extLst>
          </p:cNvPr>
          <p:cNvSpPr>
            <a:spLocks noGrp="1"/>
          </p:cNvSpPr>
          <p:nvPr>
            <p:ph sz="half" idx="1"/>
          </p:nvPr>
        </p:nvSpPr>
        <p:spPr>
          <a:xfrm>
            <a:off x="226321" y="551146"/>
            <a:ext cx="5365376" cy="5206610"/>
          </a:xfrm>
        </p:spPr>
        <p:txBody>
          <a:bodyPr>
            <a:noAutofit/>
          </a:bodyPr>
          <a:lstStyle/>
          <a:p>
            <a:pPr algn="ctr"/>
            <a:r>
              <a:rPr lang="en-US" b="1" dirty="0"/>
              <a:t>Postdoc in Genetics of Craniofacial Shape and Form</a:t>
            </a:r>
          </a:p>
          <a:p>
            <a:pPr marL="0" indent="0">
              <a:buNone/>
            </a:pPr>
            <a:r>
              <a:rPr lang="en-US" sz="1800" dirty="0"/>
              <a:t>This NIH funded project is aimed at using computational anatomy and 3D morphometrics to understand the </a:t>
            </a:r>
            <a:r>
              <a:rPr lang="en-US" sz="1800" dirty="0">
                <a:hlinkClick r:id="rId2"/>
              </a:rPr>
              <a:t>genetic structure of craniofacial shape and form using inbred strains of mice </a:t>
            </a:r>
            <a:r>
              <a:rPr lang="en-US" sz="1800" dirty="0"/>
              <a:t>. </a:t>
            </a:r>
          </a:p>
          <a:p>
            <a:pPr marL="0" indent="0">
              <a:buNone/>
            </a:pPr>
            <a:r>
              <a:rPr lang="en-US" sz="1800" dirty="0"/>
              <a:t>Qualified candidates are expected to have a strong background in </a:t>
            </a:r>
            <a:r>
              <a:rPr lang="en-US" sz="1800" b="1" dirty="0"/>
              <a:t>craniofacial biology and development, or in quantitative genetics and bioinformatics</a:t>
            </a:r>
            <a:r>
              <a:rPr lang="en-US" sz="1800" dirty="0"/>
              <a:t>. Preference will be given to candidates with experience conducting genome-wide efficient mixed-model association studies. </a:t>
            </a:r>
          </a:p>
          <a:p>
            <a:pPr marL="0" indent="0">
              <a:buNone/>
            </a:pPr>
            <a:r>
              <a:rPr lang="en-US" sz="1800" dirty="0"/>
              <a:t>Proficiency with R or python is mandatory. This is a one-year position, with an option to renew for one more year based on performance and available funding. </a:t>
            </a:r>
          </a:p>
          <a:p>
            <a:pPr marL="0" indent="0">
              <a:buNone/>
            </a:pPr>
            <a:r>
              <a:rPr lang="en-US" sz="1800" dirty="0"/>
              <a:t>Expected start date is October 1st 2019 (or sooner). </a:t>
            </a:r>
          </a:p>
          <a:p>
            <a:endParaRPr lang="en-US" sz="1800" dirty="0"/>
          </a:p>
        </p:txBody>
      </p:sp>
      <p:sp>
        <p:nvSpPr>
          <p:cNvPr id="5" name="Content Placeholder 4">
            <a:extLst>
              <a:ext uri="{FF2B5EF4-FFF2-40B4-BE49-F238E27FC236}">
                <a16:creationId xmlns:a16="http://schemas.microsoft.com/office/drawing/2014/main" id="{B1C2AD9E-065E-427B-B34B-A2C5AA9238FC}"/>
              </a:ext>
            </a:extLst>
          </p:cNvPr>
          <p:cNvSpPr>
            <a:spLocks noGrp="1"/>
          </p:cNvSpPr>
          <p:nvPr>
            <p:ph sz="half" idx="2"/>
          </p:nvPr>
        </p:nvSpPr>
        <p:spPr>
          <a:xfrm>
            <a:off x="5818018" y="551146"/>
            <a:ext cx="6147661" cy="6396896"/>
          </a:xfrm>
        </p:spPr>
        <p:txBody>
          <a:bodyPr>
            <a:noAutofit/>
          </a:bodyPr>
          <a:lstStyle/>
          <a:p>
            <a:pPr algn="ctr"/>
            <a:r>
              <a:rPr lang="en-US" b="1" dirty="0"/>
              <a:t>Postdoc in Machine Learning in 3D Image Analysis</a:t>
            </a:r>
          </a:p>
          <a:p>
            <a:pPr marL="0" indent="0">
              <a:buNone/>
            </a:pPr>
            <a:r>
              <a:rPr lang="en-US" sz="1800" dirty="0"/>
              <a:t>This NSF funded position is a collaborative project between five institutions (University of South Dakota, Seattle Children’s, Virginia Tech, Drexel, and Tulane) to develop biology-guided convolution neural nets to enable machine discovery of organismal traits using existing 2D and 3D annotated imagery from aggregate specimen archives, as well as existing information from developmental and anatomical ontologies and phylogenies. </a:t>
            </a:r>
          </a:p>
          <a:p>
            <a:pPr marL="0" indent="0">
              <a:buNone/>
            </a:pPr>
            <a:r>
              <a:rPr lang="en-US" sz="1800" dirty="0"/>
              <a:t>Post-docs in the project will have a chance to cross-train in different fields of phylogenetics, vertebrate morphology (ichthyology in particular), data-science and machine learning through rotations in participating sites. </a:t>
            </a:r>
          </a:p>
          <a:p>
            <a:pPr marL="0" indent="0">
              <a:buNone/>
            </a:pPr>
            <a:r>
              <a:rPr lang="en-US" sz="1800" dirty="0"/>
              <a:t>For the project at </a:t>
            </a:r>
            <a:r>
              <a:rPr lang="en-US" sz="1800" dirty="0" err="1"/>
              <a:t>Magalab</a:t>
            </a:r>
            <a:r>
              <a:rPr lang="en-US" sz="1800" dirty="0"/>
              <a:t>, we are seeking trainees that either have PhDs in computer vision (or related) research and interested in applying their research in organismal biology context, or </a:t>
            </a:r>
            <a:r>
              <a:rPr lang="en-US" sz="1800" b="1" dirty="0"/>
              <a:t>biologists with a strong computational background interested in learning image analysis</a:t>
            </a:r>
            <a:r>
              <a:rPr lang="en-US" sz="1800" dirty="0"/>
              <a:t>. This is a two-year position, with an option to renew based on performance and pending project renewal. </a:t>
            </a:r>
          </a:p>
          <a:p>
            <a:pPr marL="0" indent="0">
              <a:buNone/>
            </a:pPr>
            <a:r>
              <a:rPr lang="en-US" sz="1800" dirty="0"/>
              <a:t>Expected start date is December 1st 2019 (or sooner). </a:t>
            </a:r>
          </a:p>
          <a:p>
            <a:endParaRPr lang="en-US" sz="1800" dirty="0"/>
          </a:p>
        </p:txBody>
      </p:sp>
      <p:sp>
        <p:nvSpPr>
          <p:cNvPr id="6" name="Rectangle 5">
            <a:extLst>
              <a:ext uri="{FF2B5EF4-FFF2-40B4-BE49-F238E27FC236}">
                <a16:creationId xmlns:a16="http://schemas.microsoft.com/office/drawing/2014/main" id="{45C67F36-FA1C-46F2-BCFC-6E83B8E684BC}"/>
              </a:ext>
            </a:extLst>
          </p:cNvPr>
          <p:cNvSpPr/>
          <p:nvPr/>
        </p:nvSpPr>
        <p:spPr>
          <a:xfrm>
            <a:off x="251324" y="5860637"/>
            <a:ext cx="5340373" cy="707886"/>
          </a:xfrm>
          <a:prstGeom prst="rect">
            <a:avLst/>
          </a:prstGeom>
        </p:spPr>
        <p:txBody>
          <a:bodyPr wrap="none">
            <a:spAutoFit/>
          </a:bodyPr>
          <a:lstStyle/>
          <a:p>
            <a:r>
              <a:rPr lang="en-US" sz="2000" b="1" dirty="0">
                <a:hlinkClick r:id="rId3"/>
              </a:rPr>
              <a:t>http://faculty.washington.edu/maga/post-docs/</a:t>
            </a:r>
            <a:endParaRPr lang="en-US" sz="2000" b="1" dirty="0"/>
          </a:p>
          <a:p>
            <a:r>
              <a:rPr lang="en-US" sz="2000" b="1" dirty="0"/>
              <a:t>Or email maga@uw.edu</a:t>
            </a:r>
          </a:p>
        </p:txBody>
      </p:sp>
      <p:cxnSp>
        <p:nvCxnSpPr>
          <p:cNvPr id="7" name="Straight Connector 6">
            <a:extLst>
              <a:ext uri="{FF2B5EF4-FFF2-40B4-BE49-F238E27FC236}">
                <a16:creationId xmlns:a16="http://schemas.microsoft.com/office/drawing/2014/main" id="{82443D43-E44C-4339-AA0C-64D7D8672AE0}"/>
              </a:ext>
            </a:extLst>
          </p:cNvPr>
          <p:cNvCxnSpPr/>
          <p:nvPr/>
        </p:nvCxnSpPr>
        <p:spPr>
          <a:xfrm>
            <a:off x="5730240" y="812800"/>
            <a:ext cx="0" cy="57557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12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C109-60CE-456B-9F99-79B411AA62B4}"/>
              </a:ext>
            </a:extLst>
          </p:cNvPr>
          <p:cNvSpPr>
            <a:spLocks noGrp="1"/>
          </p:cNvSpPr>
          <p:nvPr>
            <p:ph type="title"/>
          </p:nvPr>
        </p:nvSpPr>
        <p:spPr>
          <a:xfrm>
            <a:off x="967376" y="0"/>
            <a:ext cx="10515600" cy="1325563"/>
          </a:xfrm>
        </p:spPr>
        <p:txBody>
          <a:bodyPr>
            <a:normAutofit/>
          </a:bodyPr>
          <a:lstStyle/>
          <a:p>
            <a:pPr algn="ctr"/>
            <a:r>
              <a:rPr lang="en-US" sz="4000" b="1" dirty="0">
                <a:latin typeface="+mn-lt"/>
              </a:rPr>
              <a:t>Quantitative Analysis of organismal form via geometric </a:t>
            </a:r>
            <a:r>
              <a:rPr lang="en-US" sz="4000" b="1" dirty="0" err="1">
                <a:latin typeface="+mn-lt"/>
              </a:rPr>
              <a:t>morphometrics</a:t>
            </a:r>
            <a:r>
              <a:rPr lang="en-US" sz="4000" b="1" dirty="0">
                <a:latin typeface="+mn-lt"/>
              </a:rPr>
              <a:t> is booming.</a:t>
            </a:r>
          </a:p>
        </p:txBody>
      </p:sp>
      <p:pic>
        <p:nvPicPr>
          <p:cNvPr id="5" name="Content Placeholder 4">
            <a:extLst>
              <a:ext uri="{FF2B5EF4-FFF2-40B4-BE49-F238E27FC236}">
                <a16:creationId xmlns:a16="http://schemas.microsoft.com/office/drawing/2014/main" id="{67CE1110-4E46-408D-80C5-C4E3CD1EB3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1671" y="2445833"/>
            <a:ext cx="10627010" cy="2730324"/>
          </a:xfrm>
        </p:spPr>
      </p:pic>
      <p:sp>
        <p:nvSpPr>
          <p:cNvPr id="6" name="TextBox 5">
            <a:extLst>
              <a:ext uri="{FF2B5EF4-FFF2-40B4-BE49-F238E27FC236}">
                <a16:creationId xmlns:a16="http://schemas.microsoft.com/office/drawing/2014/main" id="{5BC20C68-7ACC-4F5E-AA84-F2D7D1B7652D}"/>
              </a:ext>
            </a:extLst>
          </p:cNvPr>
          <p:cNvSpPr txBox="1"/>
          <p:nvPr/>
        </p:nvSpPr>
        <p:spPr>
          <a:xfrm>
            <a:off x="1076960" y="5535386"/>
            <a:ext cx="10972800" cy="461665"/>
          </a:xfrm>
          <a:prstGeom prst="rect">
            <a:avLst/>
          </a:prstGeom>
          <a:noFill/>
        </p:spPr>
        <p:txBody>
          <a:bodyPr wrap="square" rtlCol="0">
            <a:spAutoFit/>
          </a:bodyPr>
          <a:lstStyle/>
          <a:p>
            <a:r>
              <a:rPr lang="en-US" sz="2400" dirty="0"/>
              <a:t>Data from Web of Science. Topic keywords: ‘geometric </a:t>
            </a:r>
            <a:r>
              <a:rPr lang="en-US" sz="2400" dirty="0" err="1"/>
              <a:t>morphometrics</a:t>
            </a:r>
            <a:r>
              <a:rPr lang="en-US" sz="2400" dirty="0"/>
              <a:t>’ OR </a:t>
            </a:r>
            <a:r>
              <a:rPr lang="en-US" sz="2400" dirty="0" err="1"/>
              <a:t>procrustes</a:t>
            </a:r>
            <a:endParaRPr lang="en-US" sz="2400" dirty="0"/>
          </a:p>
        </p:txBody>
      </p:sp>
    </p:spTree>
    <p:extLst>
      <p:ext uri="{BB962C8B-B14F-4D97-AF65-F5344CB8AC3E}">
        <p14:creationId xmlns:p14="http://schemas.microsoft.com/office/powerpoint/2010/main" val="47571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0" y="78367"/>
            <a:ext cx="12191999" cy="763600"/>
          </a:xfrm>
          <a:prstGeom prst="rect">
            <a:avLst/>
          </a:prstGeom>
        </p:spPr>
        <p:txBody>
          <a:bodyPr spcFirstLastPara="1" vert="horz" wrap="square" lIns="121900" tIns="121900" rIns="121900" bIns="121900" rtlCol="0" anchor="t" anchorCtr="0">
            <a:noAutofit/>
          </a:bodyPr>
          <a:lstStyle/>
          <a:p>
            <a:pPr algn="ctr"/>
            <a:r>
              <a:rPr lang="en" b="1" dirty="0">
                <a:latin typeface="+mn-lt"/>
              </a:rPr>
              <a:t>Moving beyond state-of-art and why now?</a:t>
            </a:r>
            <a:endParaRPr b="1" dirty="0">
              <a:latin typeface="+mn-lt"/>
            </a:endParaRPr>
          </a:p>
          <a:p>
            <a:endParaRPr dirty="0"/>
          </a:p>
        </p:txBody>
      </p:sp>
      <p:pic>
        <p:nvPicPr>
          <p:cNvPr id="94" name="Google Shape;94;p17"/>
          <p:cNvPicPr preferRelativeResize="0"/>
          <p:nvPr/>
        </p:nvPicPr>
        <p:blipFill rotWithShape="1">
          <a:blip r:embed="rId3">
            <a:alphaModFix/>
          </a:blip>
          <a:srcRect b="25813"/>
          <a:stretch/>
        </p:blipFill>
        <p:spPr>
          <a:xfrm>
            <a:off x="4846961" y="1741639"/>
            <a:ext cx="2925771" cy="3327343"/>
          </a:xfrm>
          <a:prstGeom prst="rect">
            <a:avLst/>
          </a:prstGeom>
          <a:noFill/>
          <a:ln>
            <a:noFill/>
          </a:ln>
        </p:spPr>
      </p:pic>
      <p:pic>
        <p:nvPicPr>
          <p:cNvPr id="95" name="Google Shape;95;p17"/>
          <p:cNvPicPr preferRelativeResize="0"/>
          <p:nvPr/>
        </p:nvPicPr>
        <p:blipFill>
          <a:blip r:embed="rId4">
            <a:alphaModFix/>
          </a:blip>
          <a:stretch>
            <a:fillRect/>
          </a:stretch>
        </p:blipFill>
        <p:spPr>
          <a:xfrm>
            <a:off x="579928" y="1816966"/>
            <a:ext cx="3043267" cy="3225089"/>
          </a:xfrm>
          <a:prstGeom prst="rect">
            <a:avLst/>
          </a:prstGeom>
          <a:noFill/>
          <a:ln>
            <a:noFill/>
          </a:ln>
        </p:spPr>
      </p:pic>
      <p:sp>
        <p:nvSpPr>
          <p:cNvPr id="97" name="Google Shape;97;p17"/>
          <p:cNvSpPr txBox="1"/>
          <p:nvPr/>
        </p:nvSpPr>
        <p:spPr>
          <a:xfrm>
            <a:off x="1586962" y="5106761"/>
            <a:ext cx="1029200" cy="524800"/>
          </a:xfrm>
          <a:prstGeom prst="rect">
            <a:avLst/>
          </a:prstGeom>
          <a:noFill/>
          <a:ln>
            <a:noFill/>
          </a:ln>
        </p:spPr>
        <p:txBody>
          <a:bodyPr spcFirstLastPara="1" wrap="square" lIns="121900" tIns="121900" rIns="121900" bIns="121900" anchor="t" anchorCtr="0">
            <a:noAutofit/>
          </a:bodyPr>
          <a:lstStyle/>
          <a:p>
            <a:r>
              <a:rPr lang="en" sz="2400" dirty="0"/>
              <a:t>1900s</a:t>
            </a:r>
            <a:endParaRPr sz="2400" dirty="0"/>
          </a:p>
        </p:txBody>
      </p:sp>
      <p:sp>
        <p:nvSpPr>
          <p:cNvPr id="98" name="Google Shape;98;p17"/>
          <p:cNvSpPr txBox="1"/>
          <p:nvPr/>
        </p:nvSpPr>
        <p:spPr>
          <a:xfrm>
            <a:off x="5334046" y="5106761"/>
            <a:ext cx="1951600" cy="515200"/>
          </a:xfrm>
          <a:prstGeom prst="rect">
            <a:avLst/>
          </a:prstGeom>
          <a:noFill/>
          <a:ln>
            <a:noFill/>
          </a:ln>
        </p:spPr>
        <p:txBody>
          <a:bodyPr spcFirstLastPara="1" wrap="square" lIns="121900" tIns="121900" rIns="121900" bIns="121900" anchor="t" anchorCtr="0">
            <a:noAutofit/>
          </a:bodyPr>
          <a:lstStyle/>
          <a:p>
            <a:r>
              <a:rPr lang="en" sz="2400" dirty="0"/>
              <a:t>1990s-2010s</a:t>
            </a:r>
            <a:endParaRPr sz="2400" dirty="0"/>
          </a:p>
        </p:txBody>
      </p:sp>
      <p:sp>
        <p:nvSpPr>
          <p:cNvPr id="99" name="Google Shape;99;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12</a:t>
            </a:fld>
            <a:endParaRPr/>
          </a:p>
        </p:txBody>
      </p:sp>
      <p:grpSp>
        <p:nvGrpSpPr>
          <p:cNvPr id="100" name="Google Shape;100;p17"/>
          <p:cNvGrpSpPr/>
          <p:nvPr/>
        </p:nvGrpSpPr>
        <p:grpSpPr>
          <a:xfrm>
            <a:off x="8717190" y="1094347"/>
            <a:ext cx="2579421" cy="4485076"/>
            <a:chOff x="5523500" y="706100"/>
            <a:chExt cx="1811900" cy="3150517"/>
          </a:xfrm>
        </p:grpSpPr>
        <p:pic>
          <p:nvPicPr>
            <p:cNvPr id="101" name="Google Shape;101;p17"/>
            <p:cNvPicPr preferRelativeResize="0"/>
            <p:nvPr/>
          </p:nvPicPr>
          <p:blipFill>
            <a:blip r:embed="rId5">
              <a:alphaModFix/>
            </a:blip>
            <a:stretch>
              <a:fillRect/>
            </a:stretch>
          </p:blipFill>
          <p:spPr>
            <a:xfrm>
              <a:off x="5597125" y="706100"/>
              <a:ext cx="1738275" cy="1015200"/>
            </a:xfrm>
            <a:prstGeom prst="rect">
              <a:avLst/>
            </a:prstGeom>
            <a:noFill/>
            <a:ln>
              <a:noFill/>
            </a:ln>
          </p:spPr>
        </p:pic>
        <p:pic>
          <p:nvPicPr>
            <p:cNvPr id="102" name="Google Shape;102;p17"/>
            <p:cNvPicPr preferRelativeResize="0"/>
            <p:nvPr/>
          </p:nvPicPr>
          <p:blipFill>
            <a:blip r:embed="rId6">
              <a:alphaModFix/>
            </a:blip>
            <a:stretch>
              <a:fillRect/>
            </a:stretch>
          </p:blipFill>
          <p:spPr>
            <a:xfrm>
              <a:off x="5523500" y="1761000"/>
              <a:ext cx="1738275" cy="1004857"/>
            </a:xfrm>
            <a:prstGeom prst="rect">
              <a:avLst/>
            </a:prstGeom>
            <a:noFill/>
            <a:ln>
              <a:noFill/>
            </a:ln>
          </p:spPr>
        </p:pic>
        <p:pic>
          <p:nvPicPr>
            <p:cNvPr id="103" name="Google Shape;103;p17"/>
            <p:cNvPicPr preferRelativeResize="0"/>
            <p:nvPr/>
          </p:nvPicPr>
          <p:blipFill>
            <a:blip r:embed="rId7">
              <a:alphaModFix/>
            </a:blip>
            <a:stretch>
              <a:fillRect/>
            </a:stretch>
          </p:blipFill>
          <p:spPr>
            <a:xfrm>
              <a:off x="5523501" y="2765850"/>
              <a:ext cx="1738275" cy="1090767"/>
            </a:xfrm>
            <a:prstGeom prst="rect">
              <a:avLst/>
            </a:prstGeom>
            <a:noFill/>
            <a:ln>
              <a:noFill/>
            </a:ln>
          </p:spPr>
        </p:pic>
      </p:grpSp>
      <p:sp>
        <p:nvSpPr>
          <p:cNvPr id="105" name="Google Shape;105;p17"/>
          <p:cNvSpPr txBox="1"/>
          <p:nvPr/>
        </p:nvSpPr>
        <p:spPr>
          <a:xfrm>
            <a:off x="9345011" y="5579423"/>
            <a:ext cx="1951600" cy="515200"/>
          </a:xfrm>
          <a:prstGeom prst="rect">
            <a:avLst/>
          </a:prstGeom>
          <a:noFill/>
          <a:ln>
            <a:noFill/>
          </a:ln>
        </p:spPr>
        <p:txBody>
          <a:bodyPr spcFirstLastPara="1" wrap="square" lIns="121900" tIns="121900" rIns="121900" bIns="121900" anchor="t" anchorCtr="0">
            <a:noAutofit/>
          </a:bodyPr>
          <a:lstStyle/>
          <a:p>
            <a:r>
              <a:rPr lang="en" sz="2400" dirty="0"/>
              <a:t>2010</a:t>
            </a:r>
            <a:r>
              <a:rPr lang="en-US" sz="2400" dirty="0"/>
              <a:t>s-</a:t>
            </a:r>
            <a:endParaRPr sz="2400" dirty="0"/>
          </a:p>
        </p:txBody>
      </p:sp>
    </p:spTree>
    <p:extLst>
      <p:ext uri="{BB962C8B-B14F-4D97-AF65-F5344CB8AC3E}">
        <p14:creationId xmlns:p14="http://schemas.microsoft.com/office/powerpoint/2010/main" val="209495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7A83-6B30-4F9E-9988-D3D9E998EDAE}"/>
              </a:ext>
            </a:extLst>
          </p:cNvPr>
          <p:cNvSpPr>
            <a:spLocks noGrp="1"/>
          </p:cNvSpPr>
          <p:nvPr>
            <p:ph type="title"/>
          </p:nvPr>
        </p:nvSpPr>
        <p:spPr>
          <a:xfrm>
            <a:off x="838200" y="0"/>
            <a:ext cx="10515600" cy="884555"/>
          </a:xfrm>
        </p:spPr>
        <p:txBody>
          <a:bodyPr>
            <a:normAutofit/>
          </a:bodyPr>
          <a:lstStyle/>
          <a:p>
            <a:pPr algn="ctr"/>
            <a:r>
              <a:rPr lang="en-US" sz="4000" b="1" dirty="0">
                <a:latin typeface="+mn-lt"/>
              </a:rPr>
              <a:t>The final frontier</a:t>
            </a:r>
          </a:p>
        </p:txBody>
      </p:sp>
      <p:pic>
        <p:nvPicPr>
          <p:cNvPr id="5" name="Content Placeholder 4">
            <a:extLst>
              <a:ext uri="{FF2B5EF4-FFF2-40B4-BE49-F238E27FC236}">
                <a16:creationId xmlns:a16="http://schemas.microsoft.com/office/drawing/2014/main" id="{E8C1579B-C4D7-4D20-A0E7-0A7321885851}"/>
              </a:ext>
            </a:extLst>
          </p:cNvPr>
          <p:cNvPicPr>
            <a:picLocks noGrp="1" noChangeAspect="1"/>
          </p:cNvPicPr>
          <p:nvPr>
            <p:ph sz="half" idx="1"/>
          </p:nvPr>
        </p:nvPicPr>
        <p:blipFill>
          <a:blip r:embed="rId3"/>
          <a:stretch>
            <a:fillRect/>
          </a:stretch>
        </p:blipFill>
        <p:spPr>
          <a:xfrm>
            <a:off x="132266" y="1795145"/>
            <a:ext cx="3801442" cy="3813175"/>
          </a:xfrm>
          <a:prstGeom prst="rect">
            <a:avLst/>
          </a:prstGeom>
        </p:spPr>
      </p:pic>
      <p:pic>
        <p:nvPicPr>
          <p:cNvPr id="7" name="Content Placeholder 6">
            <a:extLst>
              <a:ext uri="{FF2B5EF4-FFF2-40B4-BE49-F238E27FC236}">
                <a16:creationId xmlns:a16="http://schemas.microsoft.com/office/drawing/2014/main" id="{D1500537-73B1-4060-8CF3-392E7E099619}"/>
              </a:ext>
            </a:extLst>
          </p:cNvPr>
          <p:cNvPicPr>
            <a:picLocks noGrp="1" noChangeAspect="1"/>
          </p:cNvPicPr>
          <p:nvPr>
            <p:ph sz="half" idx="2"/>
          </p:nvPr>
        </p:nvPicPr>
        <p:blipFill>
          <a:blip r:embed="rId4"/>
          <a:stretch>
            <a:fillRect/>
          </a:stretch>
        </p:blipFill>
        <p:spPr>
          <a:xfrm>
            <a:off x="4285299" y="1795145"/>
            <a:ext cx="3621401" cy="3813175"/>
          </a:xfrm>
          <a:prstGeom prst="rect">
            <a:avLst/>
          </a:prstGeom>
        </p:spPr>
      </p:pic>
      <p:pic>
        <p:nvPicPr>
          <p:cNvPr id="8" name="Picture 7">
            <a:extLst>
              <a:ext uri="{FF2B5EF4-FFF2-40B4-BE49-F238E27FC236}">
                <a16:creationId xmlns:a16="http://schemas.microsoft.com/office/drawing/2014/main" id="{CADAAD11-50B0-47D9-A729-677CDCA26D1D}"/>
              </a:ext>
            </a:extLst>
          </p:cNvPr>
          <p:cNvPicPr>
            <a:picLocks noChangeAspect="1"/>
          </p:cNvPicPr>
          <p:nvPr/>
        </p:nvPicPr>
        <p:blipFill>
          <a:blip r:embed="rId5"/>
          <a:stretch>
            <a:fillRect/>
          </a:stretch>
        </p:blipFill>
        <p:spPr>
          <a:xfrm>
            <a:off x="8070842" y="1795144"/>
            <a:ext cx="3842031" cy="3813175"/>
          </a:xfrm>
          <a:prstGeom prst="rect">
            <a:avLst/>
          </a:prstGeom>
        </p:spPr>
      </p:pic>
      <p:sp>
        <p:nvSpPr>
          <p:cNvPr id="9" name="TextBox 8">
            <a:extLst>
              <a:ext uri="{FF2B5EF4-FFF2-40B4-BE49-F238E27FC236}">
                <a16:creationId xmlns:a16="http://schemas.microsoft.com/office/drawing/2014/main" id="{88AEAE4A-F923-4DEE-97BD-C5986C7625D9}"/>
              </a:ext>
            </a:extLst>
          </p:cNvPr>
          <p:cNvSpPr txBox="1"/>
          <p:nvPr/>
        </p:nvSpPr>
        <p:spPr>
          <a:xfrm>
            <a:off x="629920" y="5831840"/>
            <a:ext cx="2509520" cy="461665"/>
          </a:xfrm>
          <a:prstGeom prst="rect">
            <a:avLst/>
          </a:prstGeom>
          <a:noFill/>
        </p:spPr>
        <p:txBody>
          <a:bodyPr wrap="square" rtlCol="0">
            <a:spAutoFit/>
          </a:bodyPr>
          <a:lstStyle/>
          <a:p>
            <a:pPr algn="ctr"/>
            <a:r>
              <a:rPr lang="en-US" sz="2400" b="1" dirty="0"/>
              <a:t>#</a:t>
            </a:r>
            <a:r>
              <a:rPr lang="en-US" sz="2400" b="1" dirty="0" err="1"/>
              <a:t>ScanAllFishes</a:t>
            </a:r>
            <a:r>
              <a:rPr lang="en-US" sz="2400" b="1" dirty="0"/>
              <a:t> </a:t>
            </a:r>
          </a:p>
        </p:txBody>
      </p:sp>
      <p:sp>
        <p:nvSpPr>
          <p:cNvPr id="10" name="TextBox 9">
            <a:extLst>
              <a:ext uri="{FF2B5EF4-FFF2-40B4-BE49-F238E27FC236}">
                <a16:creationId xmlns:a16="http://schemas.microsoft.com/office/drawing/2014/main" id="{201CCE34-106C-4CA3-9322-344D25356520}"/>
              </a:ext>
            </a:extLst>
          </p:cNvPr>
          <p:cNvSpPr txBox="1"/>
          <p:nvPr/>
        </p:nvSpPr>
        <p:spPr>
          <a:xfrm>
            <a:off x="4653280" y="5753407"/>
            <a:ext cx="2509520" cy="461665"/>
          </a:xfrm>
          <a:prstGeom prst="rect">
            <a:avLst/>
          </a:prstGeom>
          <a:noFill/>
        </p:spPr>
        <p:txBody>
          <a:bodyPr wrap="square" rtlCol="0">
            <a:spAutoFit/>
          </a:bodyPr>
          <a:lstStyle/>
          <a:p>
            <a:pPr algn="ctr"/>
            <a:r>
              <a:rPr lang="en-US" sz="2400" b="1" dirty="0"/>
              <a:t>Open Vertebrate </a:t>
            </a:r>
          </a:p>
        </p:txBody>
      </p:sp>
      <p:sp>
        <p:nvSpPr>
          <p:cNvPr id="11" name="TextBox 10">
            <a:extLst>
              <a:ext uri="{FF2B5EF4-FFF2-40B4-BE49-F238E27FC236}">
                <a16:creationId xmlns:a16="http://schemas.microsoft.com/office/drawing/2014/main" id="{E0A58BE4-8FC7-4E6A-B603-B01E111E3D9D}"/>
              </a:ext>
            </a:extLst>
          </p:cNvPr>
          <p:cNvSpPr txBox="1"/>
          <p:nvPr/>
        </p:nvSpPr>
        <p:spPr>
          <a:xfrm>
            <a:off x="8493760" y="5692454"/>
            <a:ext cx="2860040" cy="461665"/>
          </a:xfrm>
          <a:prstGeom prst="rect">
            <a:avLst/>
          </a:prstGeom>
          <a:noFill/>
        </p:spPr>
        <p:txBody>
          <a:bodyPr wrap="square" rtlCol="0">
            <a:spAutoFit/>
          </a:bodyPr>
          <a:lstStyle/>
          <a:p>
            <a:pPr algn="ctr"/>
            <a:r>
              <a:rPr lang="en-US" sz="2400" b="1" dirty="0"/>
              <a:t>MorphoSource.org</a:t>
            </a:r>
          </a:p>
        </p:txBody>
      </p:sp>
    </p:spTree>
    <p:extLst>
      <p:ext uri="{BB962C8B-B14F-4D97-AF65-F5344CB8AC3E}">
        <p14:creationId xmlns:p14="http://schemas.microsoft.com/office/powerpoint/2010/main" val="1269448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76404"/>
          </a:xfrm>
        </p:spPr>
        <p:txBody>
          <a:bodyPr>
            <a:normAutofit fontScale="90000"/>
          </a:bodyPr>
          <a:lstStyle/>
          <a:p>
            <a:pPr algn="ctr"/>
            <a:r>
              <a:rPr lang="en-US" b="1" dirty="0">
                <a:latin typeface="+mn-lt"/>
              </a:rPr>
              <a:t>Morphometrics discussion list</a:t>
            </a:r>
          </a:p>
        </p:txBody>
      </p:sp>
      <p:sp>
        <p:nvSpPr>
          <p:cNvPr id="3" name="Content Placeholder 2"/>
          <p:cNvSpPr>
            <a:spLocks noGrp="1"/>
          </p:cNvSpPr>
          <p:nvPr>
            <p:ph idx="1"/>
          </p:nvPr>
        </p:nvSpPr>
        <p:spPr>
          <a:xfrm>
            <a:off x="838200" y="1352809"/>
            <a:ext cx="10515600" cy="4459268"/>
          </a:xfrm>
        </p:spPr>
        <p:txBody>
          <a:bodyPr/>
          <a:lstStyle/>
          <a:p>
            <a:r>
              <a:rPr lang="en-US" dirty="0"/>
              <a:t>~1000 members from a global pool of scientists interested in using quantitative methods to analyze organismal shape and form.</a:t>
            </a:r>
          </a:p>
          <a:p>
            <a:r>
              <a:rPr lang="en-US" dirty="0"/>
              <a:t>Diverse body of interests: Ecologists, </a:t>
            </a:r>
            <a:r>
              <a:rPr lang="en-US" dirty="0" err="1"/>
              <a:t>evo</a:t>
            </a:r>
            <a:r>
              <a:rPr lang="en-US" dirty="0"/>
              <a:t>/devo biologists, systematists, paleontologists, anthropologists and biomedical researchers.</a:t>
            </a:r>
          </a:p>
          <a:p>
            <a:r>
              <a:rPr lang="en-US" dirty="0"/>
              <a:t>Motivating question: “</a:t>
            </a:r>
            <a:r>
              <a:rPr lang="en-US" b="1" dirty="0"/>
              <a:t>I want to analyze shape variation patterns in XYZ species... I found datasets in </a:t>
            </a:r>
            <a:r>
              <a:rPr lang="en-US" b="1" dirty="0" err="1"/>
              <a:t>MorphoSource</a:t>
            </a:r>
            <a:r>
              <a:rPr lang="en-US" b="1" dirty="0"/>
              <a:t> / </a:t>
            </a:r>
            <a:r>
              <a:rPr lang="en-US" b="1" dirty="0" err="1"/>
              <a:t>DigiMorph</a:t>
            </a:r>
            <a:r>
              <a:rPr lang="en-US" b="1" dirty="0"/>
              <a:t> </a:t>
            </a:r>
            <a:r>
              <a:rPr lang="en-US" b="1" dirty="0" err="1"/>
              <a:t>etc</a:t>
            </a:r>
            <a:r>
              <a:rPr lang="en-US" b="1" dirty="0"/>
              <a:t>….., but don’t know what to do</a:t>
            </a:r>
            <a:r>
              <a:rPr lang="en-US" dirty="0"/>
              <a:t>”. </a:t>
            </a:r>
          </a:p>
        </p:txBody>
      </p:sp>
      <p:sp>
        <p:nvSpPr>
          <p:cNvPr id="4" name="Rectangle 3">
            <a:extLst>
              <a:ext uri="{FF2B5EF4-FFF2-40B4-BE49-F238E27FC236}">
                <a16:creationId xmlns:a16="http://schemas.microsoft.com/office/drawing/2014/main" id="{5A394008-EA84-45A5-9A0D-E7AA73BF9AEC}"/>
              </a:ext>
            </a:extLst>
          </p:cNvPr>
          <p:cNvSpPr/>
          <p:nvPr/>
        </p:nvSpPr>
        <p:spPr>
          <a:xfrm>
            <a:off x="3472907" y="491739"/>
            <a:ext cx="5421549" cy="369332"/>
          </a:xfrm>
          <a:prstGeom prst="rect">
            <a:avLst/>
          </a:prstGeom>
        </p:spPr>
        <p:txBody>
          <a:bodyPr wrap="none">
            <a:spAutoFit/>
          </a:bodyPr>
          <a:lstStyle/>
          <a:p>
            <a:r>
              <a:rPr lang="en-US" dirty="0"/>
              <a:t>https://groups.google.com/forum/#!forum/morphmet2</a:t>
            </a:r>
          </a:p>
        </p:txBody>
      </p:sp>
    </p:spTree>
    <p:extLst>
      <p:ext uri="{BB962C8B-B14F-4D97-AF65-F5344CB8AC3E}">
        <p14:creationId xmlns:p14="http://schemas.microsoft.com/office/powerpoint/2010/main" val="702691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451" y="-34368"/>
            <a:ext cx="10256175" cy="993054"/>
          </a:xfrm>
        </p:spPr>
        <p:txBody>
          <a:bodyPr>
            <a:normAutofit/>
          </a:bodyPr>
          <a:lstStyle/>
          <a:p>
            <a:pPr algn="ctr"/>
            <a:r>
              <a:rPr lang="en-US" sz="4000" b="1" dirty="0">
                <a:latin typeface="+mn-lt"/>
              </a:rPr>
              <a:t>Survey of 3D </a:t>
            </a:r>
            <a:r>
              <a:rPr lang="en-US" sz="4000" b="1" dirty="0" err="1">
                <a:latin typeface="+mn-lt"/>
              </a:rPr>
              <a:t>morphometrics</a:t>
            </a:r>
            <a:r>
              <a:rPr lang="en-US" sz="4000" b="1" dirty="0">
                <a:latin typeface="+mn-lt"/>
              </a:rPr>
              <a:t> </a:t>
            </a:r>
          </a:p>
        </p:txBody>
      </p:sp>
      <p:sp>
        <p:nvSpPr>
          <p:cNvPr id="3" name="Content Placeholder 2"/>
          <p:cNvSpPr>
            <a:spLocks noGrp="1"/>
          </p:cNvSpPr>
          <p:nvPr>
            <p:ph idx="1"/>
          </p:nvPr>
        </p:nvSpPr>
        <p:spPr>
          <a:xfrm>
            <a:off x="173800" y="797605"/>
            <a:ext cx="11547145" cy="4722461"/>
          </a:xfrm>
        </p:spPr>
        <p:txBody>
          <a:bodyPr>
            <a:normAutofit/>
          </a:bodyPr>
          <a:lstStyle/>
          <a:p>
            <a:r>
              <a:rPr lang="en-US" dirty="0"/>
              <a:t>A survey for people who are working (or planning to work) with volumetric datasets (CT, MR, and likes). </a:t>
            </a:r>
          </a:p>
          <a:p>
            <a:r>
              <a:rPr lang="en-US" dirty="0"/>
              <a:t>Challenges identified were: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(measurements)</a:t>
            </a:r>
          </a:p>
          <a:p>
            <a:pPr marL="514350" indent="-514350">
              <a:buFont typeface="+mj-lt"/>
              <a:buAutoNum type="arabicPeriod"/>
            </a:pPr>
            <a:r>
              <a:rPr lang="en-US" dirty="0"/>
              <a:t>Analysis and visualization</a:t>
            </a:r>
          </a:p>
          <a:p>
            <a:endParaRPr lang="en-US" dirty="0"/>
          </a:p>
        </p:txBody>
      </p:sp>
      <p:pic>
        <p:nvPicPr>
          <p:cNvPr id="5" name="Picture 4"/>
          <p:cNvPicPr>
            <a:picLocks noChangeAspect="1"/>
          </p:cNvPicPr>
          <p:nvPr/>
        </p:nvPicPr>
        <p:blipFill rotWithShape="1">
          <a:blip r:embed="rId3"/>
          <a:srcRect l="2504" t="1072" r="5688" b="51737"/>
          <a:stretch/>
        </p:blipFill>
        <p:spPr>
          <a:xfrm>
            <a:off x="6235452" y="1928399"/>
            <a:ext cx="5956550" cy="4722461"/>
          </a:xfrm>
          <a:prstGeom prst="rect">
            <a:avLst/>
          </a:prstGeom>
        </p:spPr>
      </p:pic>
      <p:pic>
        <p:nvPicPr>
          <p:cNvPr id="6" name="Picture 5">
            <a:extLst>
              <a:ext uri="{FF2B5EF4-FFF2-40B4-BE49-F238E27FC236}">
                <a16:creationId xmlns:a16="http://schemas.microsoft.com/office/drawing/2014/main" id="{D7D0B08D-7BC4-4E5F-AADB-CBD375CA7F2E}"/>
              </a:ext>
            </a:extLst>
          </p:cNvPr>
          <p:cNvPicPr>
            <a:picLocks noChangeAspect="1"/>
          </p:cNvPicPr>
          <p:nvPr/>
        </p:nvPicPr>
        <p:blipFill rotWithShape="1">
          <a:blip r:embed="rId3"/>
          <a:srcRect l="2504" t="78432" r="5688"/>
          <a:stretch/>
        </p:blipFill>
        <p:spPr>
          <a:xfrm>
            <a:off x="221153" y="4480975"/>
            <a:ext cx="5735396" cy="2078182"/>
          </a:xfrm>
          <a:prstGeom prst="rect">
            <a:avLst/>
          </a:prstGeom>
        </p:spPr>
      </p:pic>
    </p:spTree>
    <p:extLst>
      <p:ext uri="{BB962C8B-B14F-4D97-AF65-F5344CB8AC3E}">
        <p14:creationId xmlns:p14="http://schemas.microsoft.com/office/powerpoint/2010/main" val="4089720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046457"/>
          </a:xfrm>
        </p:spPr>
        <p:txBody>
          <a:bodyPr/>
          <a:lstStyle/>
          <a:p>
            <a:pPr algn="ctr"/>
            <a:r>
              <a:rPr lang="en-US" b="1" dirty="0">
                <a:latin typeface="+mn-lt"/>
              </a:rPr>
              <a:t>A typical workflow:</a:t>
            </a:r>
          </a:p>
        </p:txBody>
      </p:sp>
      <p:sp>
        <p:nvSpPr>
          <p:cNvPr id="3" name="Content Placeholder 2"/>
          <p:cNvSpPr>
            <a:spLocks noGrp="1"/>
          </p:cNvSpPr>
          <p:nvPr>
            <p:ph idx="1"/>
          </p:nvPr>
        </p:nvSpPr>
        <p:spPr>
          <a:xfrm>
            <a:off x="838200" y="1327759"/>
            <a:ext cx="10515600" cy="4849204"/>
          </a:xfrm>
        </p:spPr>
        <p:txBody>
          <a:bodyPr>
            <a:normAutofit/>
          </a:bodyPr>
          <a:lstStyle/>
          <a:p>
            <a:pPr marL="514350" indent="-514350">
              <a:buFont typeface="+mj-lt"/>
              <a:buAutoNum type="arabicPeriod"/>
            </a:pPr>
            <a:r>
              <a:rPr lang="en-US" dirty="0"/>
              <a:t>Download data from one or more of the repositories in different formats and/or modalities.</a:t>
            </a:r>
          </a:p>
          <a:p>
            <a:pPr marL="514350" indent="-514350">
              <a:buFont typeface="+mj-lt"/>
              <a:buAutoNum type="arabicPeriod"/>
            </a:pPr>
            <a:r>
              <a:rPr lang="en-US" dirty="0"/>
              <a:t>Find a software that will enable 3D visualization/segmentation and conversion to mesh, then landmark digitization (commercial software like Aviso, Mimics, </a:t>
            </a:r>
            <a:r>
              <a:rPr lang="en-US" dirty="0" err="1"/>
              <a:t>Geomagics</a:t>
            </a:r>
            <a:r>
              <a:rPr lang="en-US" dirty="0"/>
              <a:t>, Analyze, or free ImageJ, 3D Slicer, ITK-Snap) </a:t>
            </a:r>
          </a:p>
          <a:p>
            <a:pPr marL="514350" indent="-514350">
              <a:buFont typeface="+mj-lt"/>
              <a:buAutoNum type="arabicPeriod"/>
            </a:pPr>
            <a:r>
              <a:rPr lang="en-US" dirty="0"/>
              <a:t>Export landmark data into a format that can be understood by the analysis software.</a:t>
            </a:r>
          </a:p>
          <a:p>
            <a:pPr marL="514350" indent="-514350">
              <a:buFont typeface="+mj-lt"/>
              <a:buAutoNum type="arabicPeriod"/>
            </a:pPr>
            <a:r>
              <a:rPr lang="en-US" dirty="0"/>
              <a:t>Analyze using R (or </a:t>
            </a:r>
            <a:r>
              <a:rPr lang="en-US" dirty="0" err="1"/>
              <a:t>MorphoJ</a:t>
            </a:r>
            <a:r>
              <a:rPr lang="en-US" dirty="0"/>
              <a:t>)</a:t>
            </a:r>
          </a:p>
          <a:p>
            <a:pPr marL="514350" indent="-514350">
              <a:buFont typeface="+mj-lt"/>
              <a:buAutoNum type="arabicPeriod"/>
            </a:pPr>
            <a:r>
              <a:rPr lang="en-US" dirty="0"/>
              <a:t>Export results back to the digitization software to visualize (may not be necessary for everyone).</a:t>
            </a:r>
          </a:p>
        </p:txBody>
      </p:sp>
    </p:spTree>
    <p:extLst>
      <p:ext uri="{BB962C8B-B14F-4D97-AF65-F5344CB8AC3E}">
        <p14:creationId xmlns:p14="http://schemas.microsoft.com/office/powerpoint/2010/main" val="861136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5885-D5FF-4F4F-A28F-80EF0DEDC1BB}"/>
              </a:ext>
            </a:extLst>
          </p:cNvPr>
          <p:cNvSpPr>
            <a:spLocks noGrp="1"/>
          </p:cNvSpPr>
          <p:nvPr>
            <p:ph type="title"/>
          </p:nvPr>
        </p:nvSpPr>
        <p:spPr>
          <a:xfrm>
            <a:off x="838200" y="98613"/>
            <a:ext cx="10515600" cy="555812"/>
          </a:xfrm>
        </p:spPr>
        <p:txBody>
          <a:bodyPr>
            <a:normAutofit fontScale="90000"/>
          </a:bodyPr>
          <a:lstStyle/>
          <a:p>
            <a:pPr algn="ctr"/>
            <a:r>
              <a:rPr lang="en-US" b="1" dirty="0" err="1">
                <a:latin typeface="+mn-lt"/>
              </a:rPr>
              <a:t>SlicerMorph</a:t>
            </a:r>
            <a:r>
              <a:rPr lang="en-US" b="1" dirty="0">
                <a:latin typeface="+mn-lt"/>
              </a:rPr>
              <a:t> Project Organization</a:t>
            </a:r>
          </a:p>
        </p:txBody>
      </p:sp>
      <p:sp>
        <p:nvSpPr>
          <p:cNvPr id="4" name="Content Placeholder 3">
            <a:extLst>
              <a:ext uri="{FF2B5EF4-FFF2-40B4-BE49-F238E27FC236}">
                <a16:creationId xmlns:a16="http://schemas.microsoft.com/office/drawing/2014/main" id="{98B4EDE9-849F-45EB-ADAA-5C5C4696D0D9}"/>
              </a:ext>
            </a:extLst>
          </p:cNvPr>
          <p:cNvSpPr txBox="1">
            <a:spLocks noGrp="1"/>
          </p:cNvSpPr>
          <p:nvPr>
            <p:ph idx="1"/>
          </p:nvPr>
        </p:nvSpPr>
        <p:spPr>
          <a:xfrm>
            <a:off x="264459" y="677489"/>
            <a:ext cx="10515600" cy="2407326"/>
          </a:xfrm>
          <a:prstGeom prst="rect">
            <a:avLst/>
          </a:prstGeom>
          <a:noFill/>
        </p:spPr>
        <p:txBody>
          <a:bodyPr wrap="square" rtlCol="0">
            <a:spAutoFit/>
          </a:bodyPr>
          <a:lstStyle/>
          <a:p>
            <a:r>
              <a:rPr lang="en-US" sz="2400" b="1" dirty="0" err="1"/>
              <a:t>SlicerMorph</a:t>
            </a:r>
            <a:r>
              <a:rPr lang="en-US" sz="2400" b="1" dirty="0"/>
              <a:t> Core Team:</a:t>
            </a:r>
          </a:p>
          <a:p>
            <a:pPr lvl="1"/>
            <a:r>
              <a:rPr lang="en-US" dirty="0"/>
              <a:t>Lead-PI: </a:t>
            </a:r>
            <a:r>
              <a:rPr lang="en-US" b="1" dirty="0"/>
              <a:t>Murat Maga </a:t>
            </a:r>
            <a:r>
              <a:rPr lang="en-US" dirty="0"/>
              <a:t>(UW / Seattle Children’s)</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
        <p:nvSpPr>
          <p:cNvPr id="7" name="Content Placeholder 3">
            <a:extLst>
              <a:ext uri="{FF2B5EF4-FFF2-40B4-BE49-F238E27FC236}">
                <a16:creationId xmlns:a16="http://schemas.microsoft.com/office/drawing/2014/main" id="{4EA4600E-35D2-4E41-B438-7F01C98CF34D}"/>
              </a:ext>
            </a:extLst>
          </p:cNvPr>
          <p:cNvSpPr txBox="1">
            <a:spLocks/>
          </p:cNvSpPr>
          <p:nvPr/>
        </p:nvSpPr>
        <p:spPr>
          <a:xfrm>
            <a:off x="4897677" y="3262619"/>
            <a:ext cx="7294323" cy="201080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err="1"/>
              <a:t>SlicerMorph</a:t>
            </a:r>
            <a:r>
              <a:rPr lang="en-US" sz="2400" b="1" dirty="0"/>
              <a:t> Advisory Committee:</a:t>
            </a:r>
          </a:p>
          <a:p>
            <a:pPr lvl="1"/>
            <a:r>
              <a:rPr lang="en-US" dirty="0"/>
              <a:t>James Rohlf (Stony Brook U)</a:t>
            </a:r>
          </a:p>
          <a:p>
            <a:pPr lvl="1"/>
            <a:r>
              <a:rPr lang="en-US" dirty="0"/>
              <a:t>Dean Adams (U Iowa)</a:t>
            </a:r>
          </a:p>
          <a:p>
            <a:pPr lvl="1"/>
            <a:r>
              <a:rPr lang="en-US" dirty="0"/>
              <a:t>David Polly (Indiana U)</a:t>
            </a:r>
          </a:p>
          <a:p>
            <a:pPr lvl="1"/>
            <a:r>
              <a:rPr lang="en-US" dirty="0"/>
              <a:t>Anjali Goswami (Natural History Museum, London)</a:t>
            </a:r>
          </a:p>
        </p:txBody>
      </p:sp>
      <p:pic>
        <p:nvPicPr>
          <p:cNvPr id="8" name="Picture 7">
            <a:extLst>
              <a:ext uri="{FF2B5EF4-FFF2-40B4-BE49-F238E27FC236}">
                <a16:creationId xmlns:a16="http://schemas.microsoft.com/office/drawing/2014/main" id="{1625E8F1-3F52-41E7-B7B2-9E52C7C10B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94"/>
          <a:stretch/>
        </p:blipFill>
        <p:spPr>
          <a:xfrm>
            <a:off x="1089212" y="3159108"/>
            <a:ext cx="2474668" cy="2395634"/>
          </a:xfrm>
          <a:prstGeom prst="rect">
            <a:avLst/>
          </a:prstGeom>
        </p:spPr>
      </p:pic>
      <p:sp>
        <p:nvSpPr>
          <p:cNvPr id="10" name="Rectangle 9">
            <a:extLst>
              <a:ext uri="{FF2B5EF4-FFF2-40B4-BE49-F238E27FC236}">
                <a16:creationId xmlns:a16="http://schemas.microsoft.com/office/drawing/2014/main" id="{970CAA03-BBA1-4359-9DDA-82F8139FD039}"/>
              </a:ext>
            </a:extLst>
          </p:cNvPr>
          <p:cNvSpPr/>
          <p:nvPr/>
        </p:nvSpPr>
        <p:spPr>
          <a:xfrm>
            <a:off x="1089212" y="5836057"/>
            <a:ext cx="10515600" cy="923330"/>
          </a:xfrm>
          <a:prstGeom prst="rect">
            <a:avLst/>
          </a:prstGeom>
        </p:spPr>
        <p:txBody>
          <a:bodyPr wrap="square">
            <a:spAutoFit/>
          </a:bodyPr>
          <a:lstStyle/>
          <a:p>
            <a:r>
              <a:rPr lang="en-US" dirty="0"/>
              <a:t>Collaborative Proposal: ABI Development: An Integrated Platform for Retrieval, Visualization and Analysis of 3D Morphology From Digital Biological Collections (ABI 1759883, 1759637, 1759839) 08/01/2018-07/31/2021</a:t>
            </a:r>
          </a:p>
          <a:p>
            <a:r>
              <a:rPr lang="en-US" i="1" dirty="0"/>
              <a:t>https://nsf.gov/awardsearch/showAward?AWD_ID=1759883&amp;HistoricalAwards=false</a:t>
            </a:r>
          </a:p>
        </p:txBody>
      </p:sp>
    </p:spTree>
    <p:extLst>
      <p:ext uri="{BB962C8B-B14F-4D97-AF65-F5344CB8AC3E}">
        <p14:creationId xmlns:p14="http://schemas.microsoft.com/office/powerpoint/2010/main" val="976055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1"/>
            <a:ext cx="10515600" cy="739587"/>
          </a:xfrm>
        </p:spPr>
        <p:txBody>
          <a:bodyPr>
            <a:normAutofit/>
          </a:bodyPr>
          <a:lstStyle/>
          <a:p>
            <a:pPr algn="ctr"/>
            <a:r>
              <a:rPr lang="en-US" b="1" dirty="0" err="1">
                <a:latin typeface="+mn-lt"/>
              </a:rPr>
              <a:t>SlicerMorph</a:t>
            </a:r>
            <a:r>
              <a:rPr lang="en-US" b="1" dirty="0">
                <a:latin typeface="+mn-lt"/>
              </a:rPr>
              <a:t> Road Map</a:t>
            </a:r>
          </a:p>
        </p:txBody>
      </p:sp>
      <p:sp>
        <p:nvSpPr>
          <p:cNvPr id="3" name="Content Placeholder 2">
            <a:extLst>
              <a:ext uri="{FF2B5EF4-FFF2-40B4-BE49-F238E27FC236}">
                <a16:creationId xmlns:a16="http://schemas.microsoft.com/office/drawing/2014/main" id="{9854721B-F350-4C21-B23B-731BDD897C5D}"/>
              </a:ext>
            </a:extLst>
          </p:cNvPr>
          <p:cNvSpPr>
            <a:spLocks noGrp="1"/>
          </p:cNvSpPr>
          <p:nvPr>
            <p:ph idx="1"/>
          </p:nvPr>
        </p:nvSpPr>
        <p:spPr>
          <a:xfrm>
            <a:off x="336176" y="815789"/>
            <a:ext cx="11017624" cy="5006788"/>
          </a:xfrm>
        </p:spPr>
        <p:txBody>
          <a:bodyPr>
            <a:normAutofit/>
          </a:bodyPr>
          <a:lstStyle/>
          <a:p>
            <a:r>
              <a:rPr lang="en-US" b="1" dirty="0"/>
              <a:t>We just finished year 1. Current grant ends in 08/2021:</a:t>
            </a:r>
          </a:p>
          <a:p>
            <a:pPr lvl="1"/>
            <a:r>
              <a:rPr lang="en-US" dirty="0"/>
              <a:t>Implement Generalized Procrustes Analysis (GPA) and PCA visualization of shapes</a:t>
            </a:r>
          </a:p>
          <a:p>
            <a:pPr lvl="1"/>
            <a:r>
              <a:rPr lang="en-US" dirty="0"/>
              <a:t>Data import tools (IDAV Landmark, </a:t>
            </a:r>
            <a:r>
              <a:rPr lang="en-US" dirty="0" err="1"/>
              <a:t>morphologika</a:t>
            </a:r>
            <a:r>
              <a:rPr lang="en-US" dirty="0"/>
              <a:t>, Bruker/</a:t>
            </a:r>
            <a:r>
              <a:rPr lang="en-US" dirty="0" err="1"/>
              <a:t>Skyscan</a:t>
            </a:r>
            <a:r>
              <a:rPr lang="en-US" dirty="0"/>
              <a:t>)</a:t>
            </a:r>
          </a:p>
          <a:p>
            <a:pPr lvl="1"/>
            <a:r>
              <a:rPr lang="en-US" dirty="0"/>
              <a:t>Documentation, virtual office hours, and community forming </a:t>
            </a:r>
          </a:p>
          <a:p>
            <a:r>
              <a:rPr lang="en-US" b="1" dirty="0"/>
              <a:t>WIP for the on-going grant</a:t>
            </a:r>
          </a:p>
          <a:p>
            <a:pPr lvl="1"/>
            <a:r>
              <a:rPr lang="en-US" dirty="0"/>
              <a:t>5 intense workshops, one symposium, and bunch of half-day tutorials organized around major professional meetings (UW FHL)</a:t>
            </a:r>
          </a:p>
          <a:p>
            <a:pPr lvl="1"/>
            <a:r>
              <a:rPr lang="en-US" dirty="0"/>
              <a:t>Implement deformable grids/meshes for semi-landmarking</a:t>
            </a:r>
          </a:p>
          <a:p>
            <a:pPr lvl="1"/>
            <a:r>
              <a:rPr lang="en-US" dirty="0"/>
              <a:t>Implement landmark-free correspondence (auto3Dgm) between shapes (Duke)</a:t>
            </a:r>
          </a:p>
          <a:p>
            <a:pPr lvl="1"/>
            <a:r>
              <a:rPr lang="en-US" i="1" dirty="0"/>
              <a:t>Better integration with </a:t>
            </a:r>
            <a:r>
              <a:rPr lang="en-US" i="1" dirty="0" err="1"/>
              <a:t>MorphoSource</a:t>
            </a:r>
            <a:r>
              <a:rPr lang="en-US" i="1" dirty="0"/>
              <a:t> </a:t>
            </a:r>
          </a:p>
          <a:p>
            <a:pPr lvl="1"/>
            <a:r>
              <a:rPr lang="en-US" i="1" dirty="0"/>
              <a:t>Minor support tools </a:t>
            </a:r>
          </a:p>
          <a:p>
            <a:pPr lvl="1"/>
            <a:r>
              <a:rPr lang="en-US" i="1" dirty="0"/>
              <a:t>Optimize the GPA UI</a:t>
            </a:r>
            <a:endParaRPr lang="en-US" dirty="0"/>
          </a:p>
        </p:txBody>
      </p:sp>
      <p:sp>
        <p:nvSpPr>
          <p:cNvPr id="4" name="TextBox 3">
            <a:extLst>
              <a:ext uri="{FF2B5EF4-FFF2-40B4-BE49-F238E27FC236}">
                <a16:creationId xmlns:a16="http://schemas.microsoft.com/office/drawing/2014/main" id="{F1924F3D-21C0-424B-9BA5-B02305163E91}"/>
              </a:ext>
            </a:extLst>
          </p:cNvPr>
          <p:cNvSpPr txBox="1"/>
          <p:nvPr/>
        </p:nvSpPr>
        <p:spPr>
          <a:xfrm>
            <a:off x="158663" y="6200383"/>
            <a:ext cx="11874673" cy="461665"/>
          </a:xfrm>
          <a:prstGeom prst="rect">
            <a:avLst/>
          </a:prstGeom>
          <a:noFill/>
        </p:spPr>
        <p:txBody>
          <a:bodyPr wrap="square" rtlCol="0">
            <a:spAutoFit/>
          </a:bodyPr>
          <a:lstStyle/>
          <a:p>
            <a:r>
              <a:rPr lang="en-US" sz="2400" b="1" dirty="0">
                <a:solidFill>
                  <a:srgbClr val="FF0000"/>
                </a:solidFill>
              </a:rPr>
              <a:t>We are essentially a bridge between the core Slicer Developers and biosciences community. </a:t>
            </a:r>
          </a:p>
        </p:txBody>
      </p:sp>
    </p:spTree>
    <p:extLst>
      <p:ext uri="{BB962C8B-B14F-4D97-AF65-F5344CB8AC3E}">
        <p14:creationId xmlns:p14="http://schemas.microsoft.com/office/powerpoint/2010/main" val="2153817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89649"/>
            <a:ext cx="10515600" cy="616934"/>
          </a:xfrm>
        </p:spPr>
        <p:txBody>
          <a:bodyPr>
            <a:normAutofit fontScale="90000"/>
          </a:bodyPr>
          <a:lstStyle/>
          <a:p>
            <a:pPr algn="ctr"/>
            <a:r>
              <a:rPr lang="en-US" b="1" dirty="0" err="1">
                <a:latin typeface="+mn-lt"/>
              </a:rPr>
              <a:t>SlicerMorph</a:t>
            </a:r>
            <a:r>
              <a:rPr lang="en-US" b="1" dirty="0">
                <a:latin typeface="+mn-lt"/>
              </a:rPr>
              <a:t> Road Map</a:t>
            </a:r>
          </a:p>
        </p:txBody>
      </p:sp>
      <p:sp>
        <p:nvSpPr>
          <p:cNvPr id="4" name="Content Placeholder 2">
            <a:extLst>
              <a:ext uri="{FF2B5EF4-FFF2-40B4-BE49-F238E27FC236}">
                <a16:creationId xmlns:a16="http://schemas.microsoft.com/office/drawing/2014/main" id="{FAA686B5-CE21-4D99-94B4-97801933B1C3}"/>
              </a:ext>
            </a:extLst>
          </p:cNvPr>
          <p:cNvSpPr txBox="1">
            <a:spLocks/>
          </p:cNvSpPr>
          <p:nvPr/>
        </p:nvSpPr>
        <p:spPr>
          <a:xfrm>
            <a:off x="336176" y="1084730"/>
            <a:ext cx="11017624" cy="4289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Pending grant with </a:t>
            </a:r>
            <a:r>
              <a:rPr lang="en-US" b="1" dirty="0" err="1"/>
              <a:t>Kitware</a:t>
            </a:r>
            <a:r>
              <a:rPr lang="en-US" b="1" dirty="0"/>
              <a:t> to Chan-Zuckerberg Initiative: </a:t>
            </a:r>
          </a:p>
          <a:p>
            <a:pPr lvl="1"/>
            <a:r>
              <a:rPr lang="en-US" dirty="0"/>
              <a:t>Lots of software re-engineering for working with large datasets (&gt;10 </a:t>
            </a:r>
            <a:r>
              <a:rPr lang="en-US" dirty="0" err="1"/>
              <a:t>Gigavoxels</a:t>
            </a:r>
            <a:r>
              <a:rPr lang="en-US" dirty="0"/>
              <a:t>)</a:t>
            </a:r>
          </a:p>
          <a:p>
            <a:pPr lvl="1"/>
            <a:r>
              <a:rPr lang="en-US" dirty="0"/>
              <a:t>Better H/W capability detection and user guidance</a:t>
            </a:r>
          </a:p>
          <a:p>
            <a:pPr lvl="1"/>
            <a:r>
              <a:rPr lang="en-US" dirty="0"/>
              <a:t>Complex animations based on keyframes (more on this later in the labs) </a:t>
            </a:r>
          </a:p>
          <a:p>
            <a:pPr lvl="1"/>
            <a:r>
              <a:rPr lang="en-US" dirty="0"/>
              <a:t>Easier deployment of Slicer on cloud platforms or virtualized environments.</a:t>
            </a:r>
          </a:p>
          <a:p>
            <a:pPr marL="914400" lvl="2" indent="0">
              <a:buNone/>
            </a:pPr>
            <a:r>
              <a:rPr lang="en-US" dirty="0"/>
              <a:t>(you get to have a test of it during the workshop, if you like)</a:t>
            </a:r>
          </a:p>
          <a:p>
            <a:r>
              <a:rPr lang="en-US" b="1" dirty="0"/>
              <a:t>For SlicerMorph2:</a:t>
            </a:r>
          </a:p>
          <a:p>
            <a:pPr lvl="1"/>
            <a:r>
              <a:rPr lang="en-US" dirty="0"/>
              <a:t>Seamless integration with R (</a:t>
            </a:r>
            <a:r>
              <a:rPr lang="en-US" dirty="0" err="1"/>
              <a:t>geomorph</a:t>
            </a:r>
            <a:r>
              <a:rPr lang="en-US" dirty="0"/>
              <a:t> specifically) for modeling and domain specific analyses (i.e., phylogenetics, quantitative genetics </a:t>
            </a:r>
            <a:r>
              <a:rPr lang="en-US" dirty="0" err="1"/>
              <a:t>etc</a:t>
            </a:r>
            <a:r>
              <a:rPr lang="en-US" dirty="0"/>
              <a:t>)</a:t>
            </a:r>
          </a:p>
          <a:p>
            <a:pPr lvl="1"/>
            <a:r>
              <a:rPr lang="en-US" dirty="0"/>
              <a:t>Cloud-based platform for data analysis, visualization and collaboration</a:t>
            </a:r>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sp>
        <p:nvSpPr>
          <p:cNvPr id="5" name="TextBox 4">
            <a:extLst>
              <a:ext uri="{FF2B5EF4-FFF2-40B4-BE49-F238E27FC236}">
                <a16:creationId xmlns:a16="http://schemas.microsoft.com/office/drawing/2014/main" id="{02F81542-A608-4F48-AF0B-73894EFB1B43}"/>
              </a:ext>
            </a:extLst>
          </p:cNvPr>
          <p:cNvSpPr txBox="1"/>
          <p:nvPr/>
        </p:nvSpPr>
        <p:spPr>
          <a:xfrm>
            <a:off x="0" y="5480882"/>
            <a:ext cx="12192000" cy="584775"/>
          </a:xfrm>
          <a:prstGeom prst="rect">
            <a:avLst/>
          </a:prstGeom>
          <a:noFill/>
        </p:spPr>
        <p:txBody>
          <a:bodyPr wrap="square" rtlCol="0">
            <a:spAutoFit/>
          </a:bodyPr>
          <a:lstStyle/>
          <a:p>
            <a:pPr algn="ctr"/>
            <a:r>
              <a:rPr lang="en-US" sz="3200" b="1" dirty="0">
                <a:solidFill>
                  <a:srgbClr val="FF0000"/>
                </a:solidFill>
              </a:rPr>
              <a:t>But future is dependent on the community input and engagement.</a:t>
            </a:r>
          </a:p>
        </p:txBody>
      </p:sp>
    </p:spTree>
    <p:extLst>
      <p:ext uri="{BB962C8B-B14F-4D97-AF65-F5344CB8AC3E}">
        <p14:creationId xmlns:p14="http://schemas.microsoft.com/office/powerpoint/2010/main" val="248196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5">
            <a:extLst>
              <a:ext uri="{FF2B5EF4-FFF2-40B4-BE49-F238E27FC236}">
                <a16:creationId xmlns:a16="http://schemas.microsoft.com/office/drawing/2014/main" id="{9CAB8CCC-BBA2-4857-B4E7-3BE1604C31C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0" y="-2283895"/>
            <a:ext cx="12192000" cy="9141896"/>
          </a:xfrm>
        </p:spPr>
      </p:pic>
      <p:pic>
        <p:nvPicPr>
          <p:cNvPr id="8197" name="Picture 1">
            <a:extLst>
              <a:ext uri="{FF2B5EF4-FFF2-40B4-BE49-F238E27FC236}">
                <a16:creationId xmlns:a16="http://schemas.microsoft.com/office/drawing/2014/main" id="{7EC5FC43-6B96-4BF6-91ED-C7B6AFBB1D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5588" y="-5788025"/>
            <a:ext cx="415925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5D120643-AC47-4290-BBDF-6FB071D85C39}"/>
              </a:ext>
            </a:extLst>
          </p:cNvPr>
          <p:cNvSpPr>
            <a:spLocks noGrp="1"/>
          </p:cNvSpPr>
          <p:nvPr>
            <p:ph type="title"/>
          </p:nvPr>
        </p:nvSpPr>
        <p:spPr/>
        <p:txBody>
          <a:bodyPr/>
          <a:lstStyle/>
          <a:p>
            <a:pPr algn="ctr"/>
            <a:r>
              <a:rPr lang="en-US" dirty="0"/>
              <a:t>A marsupial in Turkey</a:t>
            </a:r>
          </a:p>
        </p:txBody>
      </p:sp>
      <p:pic>
        <p:nvPicPr>
          <p:cNvPr id="8" name="Picture 7">
            <a:extLst>
              <a:ext uri="{FF2B5EF4-FFF2-40B4-BE49-F238E27FC236}">
                <a16:creationId xmlns:a16="http://schemas.microsoft.com/office/drawing/2014/main" id="{79573820-6BE5-4B0B-AEE4-E8EC06914EE5}"/>
              </a:ext>
            </a:extLst>
          </p:cNvPr>
          <p:cNvPicPr>
            <a:picLocks noChangeAspect="1"/>
          </p:cNvPicPr>
          <p:nvPr/>
        </p:nvPicPr>
        <p:blipFill>
          <a:blip r:embed="rId6"/>
          <a:stretch>
            <a:fillRect/>
          </a:stretch>
        </p:blipFill>
        <p:spPr>
          <a:xfrm>
            <a:off x="2425480" y="1837759"/>
            <a:ext cx="6650016" cy="3454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1"/>
            <a:ext cx="10515600" cy="739587"/>
          </a:xfrm>
        </p:spPr>
        <p:txBody>
          <a:bodyPr>
            <a:normAutofit/>
          </a:bodyPr>
          <a:lstStyle/>
          <a:p>
            <a:pPr algn="ctr"/>
            <a:r>
              <a:rPr lang="en-US" b="1" dirty="0">
                <a:latin typeface="+mn-lt"/>
              </a:rPr>
              <a:t>Workshop Resources</a:t>
            </a:r>
          </a:p>
        </p:txBody>
      </p:sp>
      <p:sp>
        <p:nvSpPr>
          <p:cNvPr id="3" name="Content Placeholder 2">
            <a:extLst>
              <a:ext uri="{FF2B5EF4-FFF2-40B4-BE49-F238E27FC236}">
                <a16:creationId xmlns:a16="http://schemas.microsoft.com/office/drawing/2014/main" id="{9854721B-F350-4C21-B23B-731BDD897C5D}"/>
              </a:ext>
            </a:extLst>
          </p:cNvPr>
          <p:cNvSpPr>
            <a:spLocks noGrp="1"/>
          </p:cNvSpPr>
          <p:nvPr>
            <p:ph idx="1"/>
          </p:nvPr>
        </p:nvSpPr>
        <p:spPr>
          <a:xfrm>
            <a:off x="587188" y="1546410"/>
            <a:ext cx="11017624" cy="4473669"/>
          </a:xfrm>
        </p:spPr>
        <p:txBody>
          <a:bodyPr/>
          <a:lstStyle/>
          <a:p>
            <a:pPr>
              <a:lnSpc>
                <a:spcPct val="100000"/>
              </a:lnSpc>
            </a:pPr>
            <a:r>
              <a:rPr lang="en-US" b="1" dirty="0" err="1"/>
              <a:t>SlicerMorph</a:t>
            </a:r>
            <a:r>
              <a:rPr lang="en-US" b="1" dirty="0"/>
              <a:t> website</a:t>
            </a:r>
            <a:r>
              <a:rPr lang="en-US" dirty="0"/>
              <a:t>: </a:t>
            </a:r>
            <a:r>
              <a:rPr lang="en-US" dirty="0">
                <a:hlinkClick r:id="rId3"/>
              </a:rPr>
              <a:t>https://SlicerMorph.github.io</a:t>
            </a:r>
            <a:endParaRPr lang="en-US" dirty="0"/>
          </a:p>
          <a:p>
            <a:pPr>
              <a:lnSpc>
                <a:spcPct val="100000"/>
              </a:lnSpc>
            </a:pPr>
            <a:r>
              <a:rPr lang="en-US" b="1" dirty="0"/>
              <a:t>Sign up for announcements' and updates</a:t>
            </a:r>
            <a:r>
              <a:rPr lang="en-US" dirty="0"/>
              <a:t>: </a:t>
            </a:r>
            <a:r>
              <a:rPr lang="en-US" dirty="0">
                <a:hlinkClick r:id="rId4"/>
              </a:rPr>
              <a:t>http://bit.ly/SM-listserv</a:t>
            </a:r>
            <a:r>
              <a:rPr lang="en-US" dirty="0"/>
              <a:t> </a:t>
            </a:r>
          </a:p>
          <a:p>
            <a:pPr>
              <a:lnSpc>
                <a:spcPct val="100000"/>
              </a:lnSpc>
            </a:pPr>
            <a:r>
              <a:rPr lang="en-US" b="1" dirty="0"/>
              <a:t>Course lectures and labs</a:t>
            </a:r>
            <a:r>
              <a:rPr lang="en-US" dirty="0"/>
              <a:t>: </a:t>
            </a:r>
            <a:r>
              <a:rPr lang="en-US" dirty="0">
                <a:hlinkClick r:id="rId5"/>
              </a:rPr>
              <a:t>https://github.com/SlicerMorph/S_2019</a:t>
            </a:r>
            <a:endParaRPr lang="en-US" dirty="0"/>
          </a:p>
          <a:p>
            <a:pPr>
              <a:lnSpc>
                <a:spcPct val="100000"/>
              </a:lnSpc>
            </a:pPr>
            <a:r>
              <a:rPr lang="en-US" b="1" dirty="0"/>
              <a:t>Data upload link</a:t>
            </a:r>
            <a:r>
              <a:rPr lang="en-US" dirty="0"/>
              <a:t>: </a:t>
            </a:r>
            <a:r>
              <a:rPr lang="en-US" b="1" dirty="0">
                <a:hlinkClick r:id="rId6"/>
              </a:rPr>
              <a:t>https://faculty.washington.edu/maga/data_dropbox/</a:t>
            </a:r>
            <a:r>
              <a:rPr lang="en-US" b="1" dirty="0"/>
              <a:t> </a:t>
            </a:r>
          </a:p>
          <a:p>
            <a:pPr marL="0" indent="0">
              <a:lnSpc>
                <a:spcPct val="100000"/>
              </a:lnSpc>
              <a:buNone/>
            </a:pPr>
            <a:r>
              <a:rPr lang="en-US" dirty="0"/>
              <a:t>(provide a short description of what you uploaded and your email)</a:t>
            </a:r>
          </a:p>
          <a:p>
            <a:pPr>
              <a:lnSpc>
                <a:spcPct val="100000"/>
              </a:lnSpc>
            </a:pPr>
            <a:r>
              <a:rPr lang="en-US" b="1" dirty="0"/>
              <a:t>Download sample data </a:t>
            </a:r>
            <a:r>
              <a:rPr lang="en-US" dirty="0"/>
              <a:t>(same set as the one in your </a:t>
            </a:r>
            <a:r>
              <a:rPr lang="en-US" dirty="0" err="1"/>
              <a:t>usb</a:t>
            </a:r>
            <a:r>
              <a:rPr lang="en-US" dirty="0"/>
              <a:t> drives): </a:t>
            </a:r>
          </a:p>
          <a:p>
            <a:pPr marL="0" indent="0">
              <a:lnSpc>
                <a:spcPct val="100000"/>
              </a:lnSpc>
              <a:buNone/>
            </a:pPr>
            <a:r>
              <a:rPr lang="en-US" dirty="0">
                <a:hlinkClick r:id="rId7"/>
              </a:rPr>
              <a:t>https://seattlechildrens1.box.com/v/S-2019-DataSets</a:t>
            </a:r>
            <a:endParaRPr lang="en-US" dirty="0"/>
          </a:p>
          <a:p>
            <a:pPr lvl="1"/>
            <a:endParaRPr lang="en-US"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001225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7277-38C3-4482-A737-071A3FF7F6E1}"/>
              </a:ext>
            </a:extLst>
          </p:cNvPr>
          <p:cNvSpPr>
            <a:spLocks noGrp="1"/>
          </p:cNvSpPr>
          <p:nvPr>
            <p:ph type="title"/>
          </p:nvPr>
        </p:nvSpPr>
        <p:spPr>
          <a:xfrm>
            <a:off x="1584960" y="1"/>
            <a:ext cx="8412480" cy="730623"/>
          </a:xfrm>
        </p:spPr>
        <p:txBody>
          <a:bodyPr>
            <a:normAutofit/>
          </a:bodyPr>
          <a:lstStyle/>
          <a:p>
            <a:pPr algn="ctr"/>
            <a:r>
              <a:rPr lang="en-US" sz="4000" b="1" dirty="0">
                <a:latin typeface="+mn-lt"/>
              </a:rPr>
              <a:t>Overview of the week</a:t>
            </a:r>
          </a:p>
        </p:txBody>
      </p:sp>
      <p:pic>
        <p:nvPicPr>
          <p:cNvPr id="4" name="Content Placeholder 3">
            <a:extLst>
              <a:ext uri="{FF2B5EF4-FFF2-40B4-BE49-F238E27FC236}">
                <a16:creationId xmlns:a16="http://schemas.microsoft.com/office/drawing/2014/main" id="{1247714C-7BB3-4CE4-BDE5-A25182570C9D}"/>
              </a:ext>
            </a:extLst>
          </p:cNvPr>
          <p:cNvPicPr>
            <a:picLocks noGrp="1" noChangeAspect="1"/>
          </p:cNvPicPr>
          <p:nvPr>
            <p:ph idx="1"/>
          </p:nvPr>
        </p:nvPicPr>
        <p:blipFill>
          <a:blip r:embed="rId3"/>
          <a:stretch>
            <a:fillRect/>
          </a:stretch>
        </p:blipFill>
        <p:spPr>
          <a:xfrm>
            <a:off x="1584960" y="559336"/>
            <a:ext cx="8488480" cy="6200470"/>
          </a:xfrm>
          <a:prstGeom prst="rect">
            <a:avLst/>
          </a:prstGeom>
        </p:spPr>
      </p:pic>
    </p:spTree>
    <p:extLst>
      <p:ext uri="{BB962C8B-B14F-4D97-AF65-F5344CB8AC3E}">
        <p14:creationId xmlns:p14="http://schemas.microsoft.com/office/powerpoint/2010/main" val="1153340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normAutofit fontScale="90000"/>
          </a:bodyPr>
          <a:lstStyle/>
          <a:p>
            <a:pPr algn="ctr"/>
            <a:r>
              <a:rPr lang="en-US" b="1" dirty="0">
                <a:latin typeface="+mn-lt"/>
              </a:rPr>
              <a:t>Upcoming 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883058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E518-7A00-4E10-8709-D76E0293E3D3}"/>
              </a:ext>
            </a:extLst>
          </p:cNvPr>
          <p:cNvSpPr>
            <a:spLocks noGrp="1"/>
          </p:cNvSpPr>
          <p:nvPr>
            <p:ph type="title"/>
          </p:nvPr>
        </p:nvSpPr>
        <p:spPr>
          <a:xfrm>
            <a:off x="838200" y="18255"/>
            <a:ext cx="10515600" cy="591345"/>
          </a:xfrm>
        </p:spPr>
        <p:txBody>
          <a:bodyPr>
            <a:normAutofit fontScale="90000"/>
          </a:bodyPr>
          <a:lstStyle/>
          <a:p>
            <a:pPr algn="ctr"/>
            <a:r>
              <a:rPr lang="en-US" b="1" dirty="0">
                <a:latin typeface="+mn-lt"/>
              </a:rPr>
              <a:t>Course package:</a:t>
            </a:r>
          </a:p>
        </p:txBody>
      </p:sp>
      <p:sp>
        <p:nvSpPr>
          <p:cNvPr id="3" name="Content Placeholder 2">
            <a:extLst>
              <a:ext uri="{FF2B5EF4-FFF2-40B4-BE49-F238E27FC236}">
                <a16:creationId xmlns:a16="http://schemas.microsoft.com/office/drawing/2014/main" id="{5B578E8F-C0CF-48CE-BAB3-40E5016D7F37}"/>
              </a:ext>
            </a:extLst>
          </p:cNvPr>
          <p:cNvSpPr>
            <a:spLocks noGrp="1"/>
          </p:cNvSpPr>
          <p:nvPr>
            <p:ph idx="1"/>
          </p:nvPr>
        </p:nvSpPr>
        <p:spPr>
          <a:xfrm>
            <a:off x="838200" y="880745"/>
            <a:ext cx="10515600" cy="3914776"/>
          </a:xfrm>
        </p:spPr>
        <p:txBody>
          <a:bodyPr/>
          <a:lstStyle/>
          <a:p>
            <a:r>
              <a:rPr lang="en-US" b="1" dirty="0"/>
              <a:t>Evaluation forms: </a:t>
            </a:r>
            <a:r>
              <a:rPr lang="en-US" dirty="0"/>
              <a:t>We need your feedback both right at the end of each lecture and lab. Please return to them to the collection box right after the lecture/lab. There will be a survey for overall feedback at the end of the course (Saturday PM). </a:t>
            </a:r>
          </a:p>
          <a:p>
            <a:pPr lvl="1"/>
            <a:r>
              <a:rPr lang="en-US" b="1" dirty="0"/>
              <a:t>Follow up survey</a:t>
            </a:r>
            <a:r>
              <a:rPr lang="en-US" dirty="0"/>
              <a:t>: We will contact you in 3-4 months for a brief survey.</a:t>
            </a:r>
          </a:p>
          <a:p>
            <a:pPr marL="0" indent="0">
              <a:buNone/>
            </a:pPr>
            <a:endParaRPr lang="en-US" dirty="0"/>
          </a:p>
          <a:p>
            <a:r>
              <a:rPr lang="en-US" b="1" dirty="0"/>
              <a:t>Username and password: </a:t>
            </a:r>
            <a:r>
              <a:rPr lang="en-US" dirty="0"/>
              <a:t>If you need/want to connect to the remote server from your lab. (instructions at: </a:t>
            </a:r>
            <a:r>
              <a:rPr lang="en-US" u="sng" dirty="0">
                <a:hlinkClick r:id="rId3"/>
              </a:rPr>
              <a:t>https://github.com/SlicerMorph/S_2019/blob/master/remote.md</a:t>
            </a:r>
            <a:r>
              <a:rPr lang="en-US" u="sng" dirty="0"/>
              <a:t>)</a:t>
            </a:r>
          </a:p>
          <a:p>
            <a:endParaRPr lang="en-US" b="1" dirty="0"/>
          </a:p>
        </p:txBody>
      </p:sp>
    </p:spTree>
    <p:extLst>
      <p:ext uri="{BB962C8B-B14F-4D97-AF65-F5344CB8AC3E}">
        <p14:creationId xmlns:p14="http://schemas.microsoft.com/office/powerpoint/2010/main" val="3556739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7E31-7562-4ABF-9D5E-92D062591FD5}"/>
              </a:ext>
            </a:extLst>
          </p:cNvPr>
          <p:cNvSpPr>
            <a:spLocks noGrp="1"/>
          </p:cNvSpPr>
          <p:nvPr>
            <p:ph type="title"/>
          </p:nvPr>
        </p:nvSpPr>
        <p:spPr>
          <a:xfrm>
            <a:off x="735106" y="0"/>
            <a:ext cx="10515600" cy="719604"/>
          </a:xfrm>
        </p:spPr>
        <p:txBody>
          <a:bodyPr>
            <a:normAutofit/>
          </a:bodyPr>
          <a:lstStyle/>
          <a:p>
            <a:pPr algn="ctr"/>
            <a:r>
              <a:rPr lang="en-US" sz="4000" b="1" dirty="0">
                <a:latin typeface="+mn-lt"/>
              </a:rPr>
              <a:t>Slicer/</a:t>
            </a:r>
            <a:r>
              <a:rPr lang="en-US" sz="4000" b="1" dirty="0" err="1">
                <a:latin typeface="+mn-lt"/>
              </a:rPr>
              <a:t>SlicerMorph</a:t>
            </a:r>
            <a:r>
              <a:rPr lang="en-US" sz="4000" b="1" dirty="0">
                <a:latin typeface="+mn-lt"/>
              </a:rPr>
              <a:t> Champions</a:t>
            </a:r>
          </a:p>
        </p:txBody>
      </p:sp>
      <p:sp>
        <p:nvSpPr>
          <p:cNvPr id="3" name="Content Placeholder 2">
            <a:extLst>
              <a:ext uri="{FF2B5EF4-FFF2-40B4-BE49-F238E27FC236}">
                <a16:creationId xmlns:a16="http://schemas.microsoft.com/office/drawing/2014/main" id="{98538B04-7C0E-4C7F-87D5-004E468E913A}"/>
              </a:ext>
            </a:extLst>
          </p:cNvPr>
          <p:cNvSpPr>
            <a:spLocks noGrp="1"/>
          </p:cNvSpPr>
          <p:nvPr>
            <p:ph idx="1"/>
          </p:nvPr>
        </p:nvSpPr>
        <p:spPr>
          <a:xfrm>
            <a:off x="325120" y="1236022"/>
            <a:ext cx="5130800" cy="4514538"/>
          </a:xfrm>
        </p:spPr>
        <p:txBody>
          <a:bodyPr>
            <a:normAutofit/>
          </a:bodyPr>
          <a:lstStyle/>
          <a:p>
            <a:r>
              <a:rPr lang="en-US" dirty="0"/>
              <a:t>“Volunteer” someone from your lab to be the resident-expert.</a:t>
            </a:r>
          </a:p>
          <a:p>
            <a:r>
              <a:rPr lang="en-US" dirty="0"/>
              <a:t>Write and share SOPs on the </a:t>
            </a:r>
            <a:r>
              <a:rPr lang="en-US" dirty="0" err="1"/>
              <a:t>SlicerMorph</a:t>
            </a:r>
            <a:r>
              <a:rPr lang="en-US" dirty="0"/>
              <a:t> website (it is a git repository)</a:t>
            </a:r>
          </a:p>
          <a:p>
            <a:r>
              <a:rPr lang="en-US" dirty="0"/>
              <a:t>Develop tutorials/use cases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8725D91-18FC-441A-9396-04DB1652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640" y="1236022"/>
            <a:ext cx="4934639" cy="4629796"/>
          </a:xfrm>
          <a:prstGeom prst="rect">
            <a:avLst/>
          </a:prstGeom>
        </p:spPr>
      </p:pic>
    </p:spTree>
    <p:extLst>
      <p:ext uri="{BB962C8B-B14F-4D97-AF65-F5344CB8AC3E}">
        <p14:creationId xmlns:p14="http://schemas.microsoft.com/office/powerpoint/2010/main" val="1622310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7"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Background for 3D Slicer</a:t>
            </a:r>
          </a:p>
        </p:txBody>
      </p:sp>
      <p:pic>
        <p:nvPicPr>
          <p:cNvPr id="10" name="Picture 2" descr="4.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00982" y="1250776"/>
            <a:ext cx="4963900" cy="2973506"/>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txBox="1">
            <a:spLocks/>
          </p:cNvSpPr>
          <p:nvPr/>
        </p:nvSpPr>
        <p:spPr bwMode="auto">
          <a:xfrm>
            <a:off x="5591944" y="4504120"/>
            <a:ext cx="4968552" cy="13011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defRPr/>
            </a:pPr>
            <a:r>
              <a:rPr lang="en-CA" sz="2400" dirty="0"/>
              <a:t>User and developer support</a:t>
            </a:r>
          </a:p>
          <a:p>
            <a:pPr>
              <a:lnSpc>
                <a:spcPts val="2700"/>
              </a:lnSpc>
              <a:defRPr/>
            </a:pPr>
            <a:r>
              <a:rPr lang="en-CA" sz="2400" dirty="0"/>
              <a:t>Training courses, documentation, tutorials</a:t>
            </a:r>
          </a:p>
        </p:txBody>
      </p:sp>
      <p:sp>
        <p:nvSpPr>
          <p:cNvPr id="12" name="TextBox 11"/>
          <p:cNvSpPr txBox="1"/>
          <p:nvPr/>
        </p:nvSpPr>
        <p:spPr>
          <a:xfrm>
            <a:off x="1543050" y="5979438"/>
            <a:ext cx="9157418" cy="253916"/>
          </a:xfrm>
          <a:prstGeom prst="rect">
            <a:avLst/>
          </a:prstGeom>
          <a:noFill/>
        </p:spPr>
        <p:txBody>
          <a:bodyPr wrap="square" rtlCol="0">
            <a:spAutoFit/>
          </a:bodyPr>
          <a:lstStyle/>
          <a:p>
            <a:r>
              <a:rPr lang="en-US" sz="1050" dirty="0" err="1"/>
              <a:t>Fedorov</a:t>
            </a:r>
            <a:r>
              <a:rPr lang="en-US" sz="1050" dirty="0"/>
              <a:t>, </a:t>
            </a:r>
            <a:r>
              <a:rPr lang="en-US" sz="1050" i="1" dirty="0"/>
              <a:t>et al.</a:t>
            </a:r>
            <a:r>
              <a:rPr lang="en-US" sz="1050" dirty="0"/>
              <a:t> "3D Slicer as an image computing platform for the Quantitative Imaging Network." Magnetic resonance imaging 30.9 (2012): 1323-1341.</a:t>
            </a:r>
          </a:p>
        </p:txBody>
      </p:sp>
      <p:grpSp>
        <p:nvGrpSpPr>
          <p:cNvPr id="4" name="Group 3">
            <a:extLst>
              <a:ext uri="{FF2B5EF4-FFF2-40B4-BE49-F238E27FC236}">
                <a16:creationId xmlns:a16="http://schemas.microsoft.com/office/drawing/2014/main" id="{21A50DF5-0E40-4DB5-A13E-E976B399ECC1}"/>
              </a:ext>
            </a:extLst>
          </p:cNvPr>
          <p:cNvGrpSpPr/>
          <p:nvPr/>
        </p:nvGrpSpPr>
        <p:grpSpPr>
          <a:xfrm>
            <a:off x="838200" y="1197550"/>
            <a:ext cx="4078290" cy="4462899"/>
            <a:chOff x="1657670" y="1196752"/>
            <a:chExt cx="4078290" cy="4462899"/>
          </a:xfrm>
        </p:grpSpPr>
        <p:sp>
          <p:nvSpPr>
            <p:cNvPr id="9" name="Content Placeholder 2"/>
            <p:cNvSpPr txBox="1">
              <a:spLocks/>
            </p:cNvSpPr>
            <p:nvPr/>
          </p:nvSpPr>
          <p:spPr>
            <a:xfrm>
              <a:off x="1657670" y="1196752"/>
              <a:ext cx="4078290" cy="3124200"/>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defRPr/>
              </a:pPr>
              <a:r>
                <a:rPr lang="en-CA" sz="2400" dirty="0"/>
                <a:t>Software application for medical image computing: data import/export, visualization, segmentation, registration, quantification, real-time guidance</a:t>
              </a:r>
            </a:p>
            <a:p>
              <a:pPr>
                <a:spcBef>
                  <a:spcPts val="0"/>
                </a:spcBef>
                <a:spcAft>
                  <a:spcPts val="0"/>
                </a:spcAft>
                <a:defRPr/>
              </a:pPr>
              <a:r>
                <a:rPr lang="en-CA" sz="2400" dirty="0"/>
                <a:t>Application framework: customizable, extensible custom modules</a:t>
              </a:r>
            </a:p>
            <a:p>
              <a:pPr>
                <a:spcBef>
                  <a:spcPts val="0"/>
                </a:spcBef>
                <a:spcAft>
                  <a:spcPts val="0"/>
                </a:spcAft>
                <a:defRPr/>
              </a:pPr>
              <a:r>
                <a:rPr lang="en-CA" sz="2400" dirty="0"/>
                <a:t>Completely free (BSD)</a:t>
              </a:r>
            </a:p>
            <a:p>
              <a:pPr>
                <a:spcBef>
                  <a:spcPts val="0"/>
                </a:spcBef>
                <a:spcAft>
                  <a:spcPts val="0"/>
                </a:spcAft>
                <a:defRPr/>
              </a:pPr>
              <a:r>
                <a:rPr lang="en-CA" sz="2400" dirty="0"/>
                <a:t>Multi-platform</a:t>
              </a:r>
            </a:p>
          </p:txBody>
        </p:sp>
        <p:pic>
          <p:nvPicPr>
            <p:cNvPr id="13" name="Picture 2" descr="Image result for window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57" t="20241" r="23159" b="18406"/>
            <a:stretch/>
          </p:blipFill>
          <p:spPr bwMode="auto">
            <a:xfrm>
              <a:off x="2228079" y="5268625"/>
              <a:ext cx="391026" cy="391026"/>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8" descr="http://berraf.info/assets/img/icons/linux.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019" t="11228" r="21606" b="27102"/>
            <a:stretch/>
          </p:blipFill>
          <p:spPr bwMode="auto">
            <a:xfrm>
              <a:off x="3437394" y="5249575"/>
              <a:ext cx="381251" cy="39599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0" descr="http://www.qbittorrent.org/img/maco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1" y="5215110"/>
              <a:ext cx="427323" cy="42732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180288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122238"/>
            <a:ext cx="8229600" cy="868362"/>
          </a:xfrm>
        </p:spPr>
        <p:txBody>
          <a:bodyPr/>
          <a:lstStyle/>
          <a:p>
            <a:r>
              <a:rPr lang="en-US" dirty="0"/>
              <a:t>Large user community</a:t>
            </a:r>
          </a:p>
        </p:txBody>
      </p:sp>
      <p:sp>
        <p:nvSpPr>
          <p:cNvPr id="2" name="Content Placeholder 1"/>
          <p:cNvSpPr>
            <a:spLocks noGrp="1"/>
          </p:cNvSpPr>
          <p:nvPr>
            <p:ph idx="1"/>
          </p:nvPr>
        </p:nvSpPr>
        <p:spPr>
          <a:xfrm>
            <a:off x="2102976" y="1858962"/>
            <a:ext cx="6995120" cy="658502"/>
          </a:xfrm>
        </p:spPr>
        <p:txBody>
          <a:bodyPr>
            <a:normAutofit/>
          </a:bodyPr>
          <a:lstStyle/>
          <a:p>
            <a:pPr marL="0" indent="0" algn="ctr">
              <a:buNone/>
            </a:pPr>
            <a:r>
              <a:rPr lang="en-US" sz="2400" dirty="0"/>
              <a:t>330 000+ downloads over the past 5 years:</a:t>
            </a:r>
          </a:p>
          <a:p>
            <a:pPr marL="0" indent="0" algn="ctr">
              <a:buNone/>
            </a:pPr>
            <a:endParaRPr lang="en-US" sz="2400" dirty="0"/>
          </a:p>
        </p:txBody>
      </p:sp>
      <p:sp>
        <p:nvSpPr>
          <p:cNvPr id="18" name="Content Placeholder 2"/>
          <p:cNvSpPr txBox="1">
            <a:spLocks/>
          </p:cNvSpPr>
          <p:nvPr/>
        </p:nvSpPr>
        <p:spPr>
          <a:xfrm>
            <a:off x="1257135" y="990600"/>
            <a:ext cx="8686802" cy="3124200"/>
          </a:xfrm>
          <a:prstGeom prst="rect">
            <a:avLst/>
          </a:prstGeom>
        </p:spPr>
        <p:txBody>
          <a:bodyPr vert="horz" lIns="91440" tIns="45720" rIns="91440" bIns="45720" rtlCol="0">
            <a:noAutofit/>
          </a:bodyPr>
          <a:lstStyle>
            <a:lvl1pPr marL="342900" indent="-342900" algn="l" defTabSz="914400" rtl="0" eaLnBrk="1" latinLnBrk="0" hangingPunct="1">
              <a:spcBef>
                <a:spcPts val="1200"/>
              </a:spcBef>
              <a:spcAft>
                <a:spcPts val="1200"/>
              </a:spcAft>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1200"/>
              </a:spcBef>
              <a:spcAft>
                <a:spcPts val="1200"/>
              </a:spcAft>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1200"/>
              </a:spcBef>
              <a:spcAft>
                <a:spcPts val="1200"/>
              </a:spcAft>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defRPr/>
            </a:pPr>
            <a:r>
              <a:rPr lang="en-CA" sz="2400" dirty="0"/>
              <a:t>500 downloads per week in 2012</a:t>
            </a:r>
          </a:p>
          <a:p>
            <a:pPr marL="0" indent="0" algn="ctr">
              <a:spcBef>
                <a:spcPts val="0"/>
              </a:spcBef>
              <a:spcAft>
                <a:spcPts val="0"/>
              </a:spcAft>
              <a:buNone/>
              <a:defRPr/>
            </a:pPr>
            <a:r>
              <a:rPr lang="en-CA" sz="2400" dirty="0"/>
              <a:t>2800 downloads per week in 2018</a:t>
            </a:r>
          </a:p>
          <a:p>
            <a:pPr marL="0" indent="0" algn="ctr">
              <a:spcBef>
                <a:spcPts val="0"/>
              </a:spcBef>
              <a:spcAft>
                <a:spcPts val="0"/>
              </a:spcAft>
              <a:buNone/>
              <a:defRPr/>
            </a:pPr>
            <a:endParaRPr lang="en-CA" sz="2400" dirty="0"/>
          </a:p>
        </p:txBody>
      </p:sp>
      <p:sp>
        <p:nvSpPr>
          <p:cNvPr id="7"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B284B94C-1A64-4455-8651-01B0E2D0F80A}" type="slidenum">
              <a:rPr lang="en-US" smtClean="0"/>
              <a:t>26</a:t>
            </a:fld>
            <a:r>
              <a:rPr lang="en-US" dirty="0"/>
              <a:t> -</a:t>
            </a:r>
          </a:p>
        </p:txBody>
      </p:sp>
      <p:sp>
        <p:nvSpPr>
          <p:cNvPr id="8"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a:extLst>
              <a:ext uri="{FF2B5EF4-FFF2-40B4-BE49-F238E27FC236}">
                <a16:creationId xmlns:a16="http://schemas.microsoft.com/office/drawing/2014/main" id="{F187CAF1-E9FE-47B0-A983-74B3722CC517}"/>
              </a:ext>
            </a:extLst>
          </p:cNvPr>
          <p:cNvPicPr>
            <a:picLocks noChangeAspect="1"/>
          </p:cNvPicPr>
          <p:nvPr/>
        </p:nvPicPr>
        <p:blipFill>
          <a:blip r:embed="rId3"/>
          <a:stretch>
            <a:fillRect/>
          </a:stretch>
        </p:blipFill>
        <p:spPr>
          <a:xfrm>
            <a:off x="2056903" y="2350186"/>
            <a:ext cx="7292668" cy="3951653"/>
          </a:xfrm>
          <a:prstGeom prst="rect">
            <a:avLst/>
          </a:prstGeom>
        </p:spPr>
      </p:pic>
    </p:spTree>
    <p:extLst>
      <p:ext uri="{BB962C8B-B14F-4D97-AF65-F5344CB8AC3E}">
        <p14:creationId xmlns:p14="http://schemas.microsoft.com/office/powerpoint/2010/main" val="2120870318"/>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685" y="-89210"/>
            <a:ext cx="5257800" cy="1143000"/>
          </a:xfrm>
        </p:spPr>
        <p:txBody>
          <a:bodyPr/>
          <a:lstStyle/>
          <a:p>
            <a:r>
              <a:rPr lang="en-CA" b="1" dirty="0"/>
              <a:t>Data import/export</a:t>
            </a:r>
          </a:p>
        </p:txBody>
      </p:sp>
      <p:sp>
        <p:nvSpPr>
          <p:cNvPr id="9" name="Content Placeholder 2"/>
          <p:cNvSpPr txBox="1">
            <a:spLocks/>
          </p:cNvSpPr>
          <p:nvPr/>
        </p:nvSpPr>
        <p:spPr bwMode="auto">
          <a:xfrm>
            <a:off x="1287729" y="1075508"/>
            <a:ext cx="4402832"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DICOM: 2D/3D/4D volumes, structure sets, dose volumes, etc. (extensible without</a:t>
            </a:r>
            <a:br>
              <a:rPr lang="en-CA" sz="2400" dirty="0"/>
            </a:br>
            <a:r>
              <a:rPr lang="en-CA" sz="2400" dirty="0"/>
              <a:t>Slicer core changes)</a:t>
            </a:r>
          </a:p>
          <a:p>
            <a:pPr marL="342900" indent="-342900" eaLnBrk="0" hangingPunct="0">
              <a:spcBef>
                <a:spcPct val="20000"/>
              </a:spcBef>
              <a:buFont typeface="Arial" charset="0"/>
              <a:buChar char="•"/>
            </a:pPr>
            <a:r>
              <a:rPr lang="en-CA" sz="2400" dirty="0"/>
              <a:t>Research data formats</a:t>
            </a:r>
            <a:br>
              <a:rPr lang="en-CA" sz="2400" dirty="0"/>
            </a:br>
            <a:r>
              <a:rPr lang="en-CA" sz="2400" dirty="0"/>
              <a:t>for volumes, meshes, transforms (NRRD, MetaIO, VTK, HDF, etc.)</a:t>
            </a:r>
          </a:p>
          <a:p>
            <a:pPr marL="342900" indent="-342900" eaLnBrk="0" hangingPunct="0">
              <a:spcBef>
                <a:spcPct val="20000"/>
              </a:spcBef>
              <a:buFont typeface="Arial" charset="0"/>
              <a:buChar char="•"/>
            </a:pPr>
            <a:r>
              <a:rPr lang="en-CA" sz="2400" dirty="0"/>
              <a:t>Common non-medical data formats (JPEG, TIFF, etc.)</a:t>
            </a:r>
          </a:p>
          <a:p>
            <a:pPr marL="342900" indent="-342900" eaLnBrk="0" hangingPunct="0">
              <a:spcBef>
                <a:spcPct val="20000"/>
              </a:spcBef>
              <a:buFont typeface="Arial" charset="0"/>
              <a:buChar char="•"/>
            </a:pPr>
            <a:r>
              <a:rPr lang="en-CA" sz="2400" dirty="0"/>
              <a:t>Save and complete restore of application state</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C6CB9D21-BC70-44E2-A990-019F100EDB59}" type="slidenum">
              <a:rPr lang="en-US" smtClean="0"/>
              <a:t>27</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5" name="Picture 4"/>
          <p:cNvPicPr>
            <a:picLocks noChangeAspect="1"/>
          </p:cNvPicPr>
          <p:nvPr/>
        </p:nvPicPr>
        <p:blipFill>
          <a:blip r:embed="rId3"/>
          <a:stretch>
            <a:fillRect/>
          </a:stretch>
        </p:blipFill>
        <p:spPr>
          <a:xfrm>
            <a:off x="5962585" y="1053790"/>
            <a:ext cx="3976190" cy="4953000"/>
          </a:xfrm>
          <a:prstGeom prst="rect">
            <a:avLst/>
          </a:prstGeom>
        </p:spPr>
      </p:pic>
    </p:spTree>
    <p:extLst>
      <p:ext uri="{BB962C8B-B14F-4D97-AF65-F5344CB8AC3E}">
        <p14:creationId xmlns:p14="http://schemas.microsoft.com/office/powerpoint/2010/main" val="5192958"/>
      </p:ext>
    </p:extLst>
  </p:cSld>
  <p:clrMapOvr>
    <a:masterClrMapping/>
  </p:clrMapOvr>
  <mc:AlternateContent xmlns:mc="http://schemas.openxmlformats.org/markup-compatibility/2006" xmlns:p14="http://schemas.microsoft.com/office/powerpoint/2010/main">
    <mc:Choice Requires="p14">
      <p:transition spd="slow" p14:dur="2000" advTm="105"/>
    </mc:Choice>
    <mc:Fallback xmlns="">
      <p:transition spd="slow" advTm="10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960" y="0"/>
            <a:ext cx="11643360" cy="1143000"/>
          </a:xfrm>
        </p:spPr>
        <p:txBody>
          <a:bodyPr>
            <a:normAutofit/>
          </a:bodyPr>
          <a:lstStyle/>
          <a:p>
            <a:pPr algn="ctr"/>
            <a:r>
              <a:rPr lang="en-CA" b="1" dirty="0">
                <a:latin typeface="+mn-lt"/>
              </a:rPr>
              <a:t>Extensive Visualization Capabilities</a:t>
            </a:r>
          </a:p>
        </p:txBody>
      </p:sp>
      <p:sp>
        <p:nvSpPr>
          <p:cNvPr id="9" name="Content Placeholder 2"/>
          <p:cNvSpPr txBox="1">
            <a:spLocks/>
          </p:cNvSpPr>
          <p:nvPr/>
        </p:nvSpPr>
        <p:spPr bwMode="auto">
          <a:xfrm>
            <a:off x="1349098" y="1003642"/>
            <a:ext cx="3648968"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eaLnBrk="0" hangingPunct="0">
              <a:spcBef>
                <a:spcPct val="20000"/>
              </a:spcBef>
              <a:buFont typeface="+mj-lt"/>
              <a:buAutoNum type="arabicPeriod"/>
            </a:pPr>
            <a:r>
              <a:rPr lang="en-CA" sz="2400" dirty="0"/>
              <a:t>2D (slice) and 3D views, chart views</a:t>
            </a:r>
          </a:p>
          <a:p>
            <a:pPr marL="457200" indent="-457200" eaLnBrk="0" hangingPunct="0">
              <a:spcBef>
                <a:spcPct val="20000"/>
              </a:spcBef>
              <a:buFont typeface="+mj-lt"/>
              <a:buAutoNum type="arabicPeriod"/>
            </a:pPr>
            <a:r>
              <a:rPr lang="en-CA" sz="2400" dirty="0"/>
              <a:t>Configurable layout</a:t>
            </a:r>
          </a:p>
          <a:p>
            <a:pPr marL="457200" indent="-457200" eaLnBrk="0" hangingPunct="0">
              <a:spcBef>
                <a:spcPct val="20000"/>
              </a:spcBef>
              <a:buFont typeface="+mj-lt"/>
              <a:buAutoNum type="arabicPeriod"/>
            </a:pPr>
            <a:r>
              <a:rPr lang="en-CA" sz="2400" dirty="0"/>
              <a:t>Multi-modality image fusion (foreground, background, label map)</a:t>
            </a:r>
          </a:p>
          <a:p>
            <a:pPr marL="457200" indent="-457200" eaLnBrk="0" hangingPunct="0">
              <a:spcBef>
                <a:spcPct val="20000"/>
              </a:spcBef>
              <a:buFont typeface="+mj-lt"/>
              <a:buAutoNum type="arabicPeriod"/>
            </a:pPr>
            <a:r>
              <a:rPr lang="en-CA" sz="2400" dirty="0"/>
              <a:t>Transforms, vector and tensor field visualization</a:t>
            </a:r>
          </a:p>
          <a:p>
            <a:pPr marL="457200" indent="-457200" eaLnBrk="0" hangingPunct="0">
              <a:spcBef>
                <a:spcPct val="20000"/>
              </a:spcBef>
              <a:buFont typeface="+mj-lt"/>
              <a:buAutoNum type="arabicPeriod"/>
            </a:pPr>
            <a:r>
              <a:rPr lang="en-CA" sz="2400" dirty="0"/>
              <a:t>Surface and volume rendering</a:t>
            </a:r>
          </a:p>
          <a:p>
            <a:pPr marL="457200" indent="-457200" eaLnBrk="0" hangingPunct="0">
              <a:spcBef>
                <a:spcPct val="20000"/>
              </a:spcBef>
              <a:buFont typeface="+mj-lt"/>
              <a:buAutoNum type="arabicPeriod"/>
            </a:pPr>
            <a:r>
              <a:rPr lang="en-CA" sz="2400" dirty="0"/>
              <a:t>Time sequence data</a:t>
            </a:r>
          </a:p>
        </p:txBody>
      </p:sp>
      <p:pic>
        <p:nvPicPr>
          <p:cNvPr id="12" name="Picture 4"/>
          <p:cNvPicPr>
            <a:picLocks noChangeAspect="1" noChangeArrowheads="1"/>
          </p:cNvPicPr>
          <p:nvPr/>
        </p:nvPicPr>
        <p:blipFill rotWithShape="1">
          <a:blip r:embed="rId5" cstate="print"/>
          <a:srcRect l="44916" t="11957" b="4417"/>
          <a:stretch/>
        </p:blipFill>
        <p:spPr bwMode="auto">
          <a:xfrm>
            <a:off x="7267805" y="895575"/>
            <a:ext cx="2664297" cy="2873278"/>
          </a:xfrm>
          <a:prstGeom prst="rect">
            <a:avLst/>
          </a:prstGeom>
          <a:noFill/>
          <a:ln w="9525">
            <a:noFill/>
            <a:miter lim="800000"/>
            <a:headEnd/>
            <a:tailEnd/>
          </a:ln>
        </p:spPr>
      </p:pic>
      <p:pic>
        <p:nvPicPr>
          <p:cNvPr id="13" name="Picture 2" descr="http://wiki.slicer.org/slicerWiki/images/9/9f/Grid3dVolume.png"/>
          <p:cNvPicPr>
            <a:picLocks noChangeAspect="1" noChangeArrowheads="1"/>
          </p:cNvPicPr>
          <p:nvPr/>
        </p:nvPicPr>
        <p:blipFill rotWithShape="1">
          <a:blip r:embed="rId6">
            <a:extLst>
              <a:ext uri="{28A0092B-C50C-407E-A947-70E740481C1C}">
                <a14:useLocalDpi xmlns:a14="http://schemas.microsoft.com/office/drawing/2010/main" val="0"/>
              </a:ext>
            </a:extLst>
          </a:blip>
          <a:srcRect t="10924"/>
          <a:stretch/>
        </p:blipFill>
        <p:spPr bwMode="auto">
          <a:xfrm>
            <a:off x="5320404" y="2961476"/>
            <a:ext cx="1511647" cy="1595112"/>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object 5"/>
          <p:cNvSpPr/>
          <p:nvPr/>
        </p:nvSpPr>
        <p:spPr>
          <a:xfrm>
            <a:off x="7267806" y="3828379"/>
            <a:ext cx="2664297" cy="2246426"/>
          </a:xfrm>
          <a:prstGeom prst="rect">
            <a:avLst/>
          </a:prstGeom>
          <a:blipFill>
            <a:blip r:embed="rId7" cstate="print"/>
            <a:srcRect/>
            <a:stretch>
              <a:fillRect l="-19298" r="-21615"/>
            </a:stretch>
          </a:blipFill>
        </p:spPr>
        <p:txBody>
          <a:bodyPr wrap="square" lIns="0" tIns="0" rIns="0" bIns="0" rtlCol="0"/>
          <a:lstStyle/>
          <a:p>
            <a:endParaRPr/>
          </a:p>
        </p:txBody>
      </p:sp>
      <p:pic>
        <p:nvPicPr>
          <p:cNvPr id="11" name="Picture 2" descr="C:\Users\APA\Dropbox\Publications\2012_Ungi_OrthopedicSpineNavigation\ScrewPlanningFourUp.png"/>
          <p:cNvPicPr>
            <a:picLocks noChangeAspect="1" noChangeArrowheads="1"/>
          </p:cNvPicPr>
          <p:nvPr/>
        </p:nvPicPr>
        <p:blipFill rotWithShape="1">
          <a:blip r:embed="rId8">
            <a:extLst>
              <a:ext uri="{28A0092B-C50C-407E-A947-70E740481C1C}">
                <a14:useLocalDpi xmlns:a14="http://schemas.microsoft.com/office/drawing/2010/main" val="0"/>
              </a:ext>
            </a:extLst>
          </a:blip>
          <a:srcRect l="58749" t="2620" r="1267" b="51474"/>
          <a:stretch/>
        </p:blipFill>
        <p:spPr bwMode="auto">
          <a:xfrm>
            <a:off x="4930057" y="943163"/>
            <a:ext cx="2275243" cy="188404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4dcardiac">
            <a:hlinkClick r:id="" action="ppaction://media"/>
          </p:cNvPr>
          <p:cNvPicPr>
            <a:picLocks noChangeAspect="1"/>
          </p:cNvPicPr>
          <p:nvPr>
            <a:videoFile r:link="rId1"/>
            <p:extLst>
              <p:ext uri="{DAA4B4D4-6D71-4841-9C94-3DE7FCFB9230}">
                <p14:media xmlns:p14="http://schemas.microsoft.com/office/powerpoint/2010/main" r:embed="rId2">
                  <p14:trim end="566.7551"/>
                </p14:media>
              </p:ext>
            </p:extLst>
          </p:nvPr>
        </p:nvPicPr>
        <p:blipFill>
          <a:blip r:embed="rId9"/>
          <a:stretch>
            <a:fillRect/>
          </a:stretch>
        </p:blipFill>
        <p:spPr>
          <a:xfrm>
            <a:off x="4998067" y="4668490"/>
            <a:ext cx="2048739" cy="1577529"/>
          </a:xfrm>
          <a:prstGeom prst="rect">
            <a:avLst/>
          </a:prstGeom>
        </p:spPr>
      </p:pic>
      <p:sp>
        <p:nvSpPr>
          <p:cNvPr id="14" name="Rectangle 13"/>
          <p:cNvSpPr/>
          <p:nvPr/>
        </p:nvSpPr>
        <p:spPr>
          <a:xfrm>
            <a:off x="9578698" y="3891706"/>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5" name="Rectangle 14"/>
          <p:cNvSpPr/>
          <p:nvPr/>
        </p:nvSpPr>
        <p:spPr>
          <a:xfrm>
            <a:off x="6434530" y="30198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Rectangle 17"/>
          <p:cNvSpPr/>
          <p:nvPr/>
        </p:nvSpPr>
        <p:spPr>
          <a:xfrm>
            <a:off x="6605061" y="11014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p:cNvSpPr/>
          <p:nvPr/>
        </p:nvSpPr>
        <p:spPr>
          <a:xfrm>
            <a:off x="9280323" y="1009415"/>
            <a:ext cx="533371"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2, 3</a:t>
            </a:r>
          </a:p>
        </p:txBody>
      </p:sp>
      <p:sp>
        <p:nvSpPr>
          <p:cNvPr id="17" name="Rectangle 16"/>
          <p:cNvSpPr/>
          <p:nvPr/>
        </p:nvSpPr>
        <p:spPr>
          <a:xfrm>
            <a:off x="6688034" y="474888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21BAE0C6-9F88-4288-8940-E506FF050A91}" type="slidenum">
              <a:rPr lang="en-US" smtClean="0"/>
              <a:t>28</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extLst>
      <p:ext uri="{BB962C8B-B14F-4D97-AF65-F5344CB8AC3E}">
        <p14:creationId xmlns:p14="http://schemas.microsoft.com/office/powerpoint/2010/main" val="3002275429"/>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74" objId="3"/>
        <p14:stopEvt time="130" objId="3"/>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pPr algn="ctr"/>
            <a:r>
              <a:rPr lang="en-CA" b="1" dirty="0">
                <a:latin typeface="+mn-lt"/>
              </a:rPr>
              <a:t>Segmentation</a:t>
            </a:r>
          </a:p>
        </p:txBody>
      </p:sp>
      <p:sp>
        <p:nvSpPr>
          <p:cNvPr id="9" name="Content Placeholder 2"/>
          <p:cNvSpPr txBox="1">
            <a:spLocks/>
          </p:cNvSpPr>
          <p:nvPr/>
        </p:nvSpPr>
        <p:spPr bwMode="auto">
          <a:xfrm>
            <a:off x="1981200" y="1036638"/>
            <a:ext cx="8229600" cy="1440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(paint, draw, scissor, threshold, etc.)</a:t>
            </a:r>
          </a:p>
          <a:p>
            <a:pPr marL="342900" indent="-342900" eaLnBrk="0" hangingPunct="0">
              <a:spcBef>
                <a:spcPct val="20000"/>
              </a:spcBef>
              <a:buFont typeface="Arial" charset="0"/>
              <a:buChar char="•"/>
            </a:pPr>
            <a:r>
              <a:rPr lang="en-CA" sz="2400" dirty="0"/>
              <a:t>Semi-automatic (region-growing, fill between slices, etc.)</a:t>
            </a:r>
          </a:p>
          <a:p>
            <a:pPr marL="342900" indent="-342900" eaLnBrk="0" hangingPunct="0">
              <a:spcBef>
                <a:spcPct val="20000"/>
              </a:spcBef>
              <a:buFont typeface="Arial" charset="0"/>
              <a:buChar char="•"/>
            </a:pPr>
            <a:r>
              <a:rPr lang="en-CA" sz="2400" dirty="0"/>
              <a:t>Automatic (atlas-based, robust statistics, etc.)</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42B0430A-111A-413C-BDD4-182763E3E519}" type="slidenum">
              <a:rPr lang="en-US" smtClean="0"/>
              <a:t>29</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8" name="Picture 7"/>
          <p:cNvPicPr>
            <a:picLocks noChangeAspect="1"/>
          </p:cNvPicPr>
          <p:nvPr/>
        </p:nvPicPr>
        <p:blipFill>
          <a:blip r:embed="rId3"/>
          <a:stretch>
            <a:fillRect/>
          </a:stretch>
        </p:blipFill>
        <p:spPr>
          <a:xfrm>
            <a:off x="2197579" y="2522041"/>
            <a:ext cx="4532179" cy="3524340"/>
          </a:xfrm>
          <a:prstGeom prst="rect">
            <a:avLst/>
          </a:prstGeom>
          <a:ln>
            <a:noFill/>
          </a:ln>
          <a:effectLst>
            <a:outerShdw blurRad="292100" dist="139700" dir="2700000" algn="tl" rotWithShape="0">
              <a:srgbClr val="333333">
                <a:alpha val="65000"/>
              </a:srgbClr>
            </a:outerShdw>
          </a:effectLst>
        </p:spPr>
      </p:pic>
      <p:sp>
        <p:nvSpPr>
          <p:cNvPr id="10" name="Bent-Up Arrow 9"/>
          <p:cNvSpPr/>
          <p:nvPr/>
        </p:nvSpPr>
        <p:spPr bwMode="auto">
          <a:xfrm rot="5400000">
            <a:off x="7339879" y="4488026"/>
            <a:ext cx="1009681" cy="906638"/>
          </a:xfrm>
          <a:prstGeom prst="bentUpArrow">
            <a:avLst/>
          </a:prstGeom>
          <a:solidFill>
            <a:srgbClr val="4F81BD"/>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p:cNvPicPr>
          <p:nvPr/>
        </p:nvPicPr>
        <p:blipFill>
          <a:blip r:embed="rId4"/>
          <a:stretch>
            <a:fillRect/>
          </a:stretch>
        </p:blipFill>
        <p:spPr>
          <a:xfrm>
            <a:off x="7041343" y="2786627"/>
            <a:ext cx="1871109" cy="175516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8298040" y="4120572"/>
            <a:ext cx="2007905" cy="1823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751314"/>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572B31-33B6-41F8-B01E-8202DF776466}"/>
              </a:ext>
            </a:extLst>
          </p:cNvPr>
          <p:cNvSpPr>
            <a:spLocks noGrp="1"/>
          </p:cNvSpPr>
          <p:nvPr>
            <p:ph type="title"/>
          </p:nvPr>
        </p:nvSpPr>
        <p:spPr>
          <a:xfrm>
            <a:off x="654711" y="121108"/>
            <a:ext cx="10515600" cy="724155"/>
          </a:xfrm>
        </p:spPr>
        <p:txBody>
          <a:bodyPr/>
          <a:lstStyle/>
          <a:p>
            <a:pPr algn="ctr"/>
            <a:r>
              <a:rPr lang="en-US" b="1" dirty="0"/>
              <a:t>Workshops can be transformational!</a:t>
            </a:r>
          </a:p>
        </p:txBody>
      </p:sp>
      <p:pic>
        <p:nvPicPr>
          <p:cNvPr id="4" name="Content Placeholder 3">
            <a:extLst>
              <a:ext uri="{FF2B5EF4-FFF2-40B4-BE49-F238E27FC236}">
                <a16:creationId xmlns:a16="http://schemas.microsoft.com/office/drawing/2014/main" id="{DCB55244-60E8-44F9-B41F-ECC1817C59DD}"/>
              </a:ext>
            </a:extLst>
          </p:cNvPr>
          <p:cNvPicPr>
            <a:picLocks noGrp="1" noChangeAspect="1"/>
          </p:cNvPicPr>
          <p:nvPr>
            <p:ph sz="half" idx="1"/>
          </p:nvPr>
        </p:nvPicPr>
        <p:blipFill>
          <a:blip r:embed="rId3"/>
          <a:stretch>
            <a:fillRect/>
          </a:stretch>
        </p:blipFill>
        <p:spPr>
          <a:xfrm>
            <a:off x="578154" y="961845"/>
            <a:ext cx="5305705" cy="5412969"/>
          </a:xfrm>
          <a:prstGeom prst="rect">
            <a:avLst/>
          </a:prstGeom>
        </p:spPr>
      </p:pic>
      <p:pic>
        <p:nvPicPr>
          <p:cNvPr id="10" name="Content Placeholder 9">
            <a:extLst>
              <a:ext uri="{FF2B5EF4-FFF2-40B4-BE49-F238E27FC236}">
                <a16:creationId xmlns:a16="http://schemas.microsoft.com/office/drawing/2014/main" id="{3F7B2C87-68C6-4310-9004-C1BECBD20513}"/>
              </a:ext>
            </a:extLst>
          </p:cNvPr>
          <p:cNvPicPr>
            <a:picLocks noGrp="1" noChangeAspect="1"/>
          </p:cNvPicPr>
          <p:nvPr>
            <p:ph sz="half" idx="2"/>
          </p:nvPr>
        </p:nvPicPr>
        <p:blipFill>
          <a:blip r:embed="rId4"/>
          <a:stretch>
            <a:fillRect/>
          </a:stretch>
        </p:blipFill>
        <p:spPr>
          <a:xfrm>
            <a:off x="6308141" y="961845"/>
            <a:ext cx="4862170" cy="5444449"/>
          </a:xfrm>
          <a:prstGeom prst="rect">
            <a:avLst/>
          </a:prstGeom>
        </p:spPr>
      </p:pic>
      <p:sp>
        <p:nvSpPr>
          <p:cNvPr id="11" name="Rectangle 10">
            <a:extLst>
              <a:ext uri="{FF2B5EF4-FFF2-40B4-BE49-F238E27FC236}">
                <a16:creationId xmlns:a16="http://schemas.microsoft.com/office/drawing/2014/main" id="{4D8BFB1D-899D-4013-9412-D854AFAAA33A}"/>
              </a:ext>
            </a:extLst>
          </p:cNvPr>
          <p:cNvSpPr/>
          <p:nvPr/>
        </p:nvSpPr>
        <p:spPr>
          <a:xfrm>
            <a:off x="5883859" y="6424701"/>
            <a:ext cx="5980868" cy="369332"/>
          </a:xfrm>
          <a:prstGeom prst="rect">
            <a:avLst/>
          </a:prstGeom>
        </p:spPr>
        <p:txBody>
          <a:bodyPr wrap="none">
            <a:spAutoFit/>
          </a:bodyPr>
          <a:lstStyle/>
          <a:p>
            <a:r>
              <a:rPr lang="en-US" dirty="0"/>
              <a:t>https://www.nceas.ucsb.edu/~alroy/JA_commandments.html</a:t>
            </a:r>
          </a:p>
        </p:txBody>
      </p:sp>
    </p:spTree>
    <p:extLst>
      <p:ext uri="{BB962C8B-B14F-4D97-AF65-F5344CB8AC3E}">
        <p14:creationId xmlns:p14="http://schemas.microsoft.com/office/powerpoint/2010/main" val="92532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739D85-761B-4BBA-916E-5FA568FF8B5D}"/>
              </a:ext>
            </a:extLst>
          </p:cNvPr>
          <p:cNvPicPr>
            <a:picLocks noChangeAspect="1"/>
          </p:cNvPicPr>
          <p:nvPr/>
        </p:nvPicPr>
        <p:blipFill>
          <a:blip r:embed="rId2"/>
          <a:stretch>
            <a:fillRect/>
          </a:stretch>
        </p:blipFill>
        <p:spPr>
          <a:xfrm>
            <a:off x="0" y="3537585"/>
            <a:ext cx="4095977" cy="3291840"/>
          </a:xfrm>
          <a:prstGeom prst="rect">
            <a:avLst/>
          </a:prstGeom>
        </p:spPr>
      </p:pic>
      <p:sp>
        <p:nvSpPr>
          <p:cNvPr id="2" name="Title 1">
            <a:extLst>
              <a:ext uri="{FF2B5EF4-FFF2-40B4-BE49-F238E27FC236}">
                <a16:creationId xmlns:a16="http://schemas.microsoft.com/office/drawing/2014/main" id="{0EDD5B5D-0808-4A1C-8FAD-A7CEE77C9F02}"/>
              </a:ext>
            </a:extLst>
          </p:cNvPr>
          <p:cNvSpPr>
            <a:spLocks noGrp="1"/>
          </p:cNvSpPr>
          <p:nvPr>
            <p:ph type="title"/>
          </p:nvPr>
        </p:nvSpPr>
        <p:spPr>
          <a:xfrm>
            <a:off x="0" y="1"/>
            <a:ext cx="12192000" cy="673554"/>
          </a:xfrm>
        </p:spPr>
        <p:txBody>
          <a:bodyPr>
            <a:normAutofit/>
          </a:bodyPr>
          <a:lstStyle/>
          <a:p>
            <a:pPr algn="ctr"/>
            <a:r>
              <a:rPr lang="en-US" sz="4000" b="1" dirty="0">
                <a:latin typeface="+mn-lt"/>
              </a:rPr>
              <a:t>Annotations (Landmarks, Lines, Angles, Curves, Planes)</a:t>
            </a:r>
          </a:p>
        </p:txBody>
      </p:sp>
      <p:pic>
        <p:nvPicPr>
          <p:cNvPr id="4" name="Picture 3">
            <a:extLst>
              <a:ext uri="{FF2B5EF4-FFF2-40B4-BE49-F238E27FC236}">
                <a16:creationId xmlns:a16="http://schemas.microsoft.com/office/drawing/2014/main" id="{BD8830D5-E68D-4513-BA4E-452CD390628B}"/>
              </a:ext>
            </a:extLst>
          </p:cNvPr>
          <p:cNvPicPr>
            <a:picLocks noChangeAspect="1"/>
          </p:cNvPicPr>
          <p:nvPr/>
        </p:nvPicPr>
        <p:blipFill>
          <a:blip r:embed="rId3"/>
          <a:stretch>
            <a:fillRect/>
          </a:stretch>
        </p:blipFill>
        <p:spPr>
          <a:xfrm>
            <a:off x="4915" y="602343"/>
            <a:ext cx="4095978" cy="3291841"/>
          </a:xfrm>
          <a:prstGeom prst="rect">
            <a:avLst/>
          </a:prstGeom>
        </p:spPr>
      </p:pic>
      <p:pic>
        <p:nvPicPr>
          <p:cNvPr id="5" name="Picture 4">
            <a:extLst>
              <a:ext uri="{FF2B5EF4-FFF2-40B4-BE49-F238E27FC236}">
                <a16:creationId xmlns:a16="http://schemas.microsoft.com/office/drawing/2014/main" id="{5D9410C5-1F87-4C2C-8A0F-3CCB2BD40E7F}"/>
              </a:ext>
            </a:extLst>
          </p:cNvPr>
          <p:cNvPicPr>
            <a:picLocks noChangeAspect="1"/>
          </p:cNvPicPr>
          <p:nvPr/>
        </p:nvPicPr>
        <p:blipFill>
          <a:blip r:embed="rId4"/>
          <a:stretch>
            <a:fillRect/>
          </a:stretch>
        </p:blipFill>
        <p:spPr>
          <a:xfrm>
            <a:off x="4100893" y="602343"/>
            <a:ext cx="4095977" cy="3291840"/>
          </a:xfrm>
          <a:prstGeom prst="rect">
            <a:avLst/>
          </a:prstGeom>
        </p:spPr>
      </p:pic>
      <p:pic>
        <p:nvPicPr>
          <p:cNvPr id="6" name="Picture 5">
            <a:extLst>
              <a:ext uri="{FF2B5EF4-FFF2-40B4-BE49-F238E27FC236}">
                <a16:creationId xmlns:a16="http://schemas.microsoft.com/office/drawing/2014/main" id="{71A2CDD7-5CDA-4529-8463-1665F4F75D4D}"/>
              </a:ext>
            </a:extLst>
          </p:cNvPr>
          <p:cNvPicPr>
            <a:picLocks noChangeAspect="1"/>
          </p:cNvPicPr>
          <p:nvPr/>
        </p:nvPicPr>
        <p:blipFill>
          <a:blip r:embed="rId5"/>
          <a:stretch>
            <a:fillRect/>
          </a:stretch>
        </p:blipFill>
        <p:spPr>
          <a:xfrm>
            <a:off x="8196870" y="602343"/>
            <a:ext cx="4095977" cy="329184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F54A9B2-6EAB-4535-99DB-558A9445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353" y="3812018"/>
            <a:ext cx="5719772" cy="3099572"/>
          </a:xfrm>
          <a:prstGeom prst="rect">
            <a:avLst/>
          </a:prstGeom>
        </p:spPr>
      </p:pic>
    </p:spTree>
    <p:extLst>
      <p:ext uri="{BB962C8B-B14F-4D97-AF65-F5344CB8AC3E}">
        <p14:creationId xmlns:p14="http://schemas.microsoft.com/office/powerpoint/2010/main" val="2531230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0F4AF-5FD8-4837-ABC6-2D372253CF92}"/>
              </a:ext>
            </a:extLst>
          </p:cNvPr>
          <p:cNvSpPr>
            <a:spLocks noGrp="1"/>
          </p:cNvSpPr>
          <p:nvPr>
            <p:ph type="title"/>
          </p:nvPr>
        </p:nvSpPr>
        <p:spPr>
          <a:xfrm>
            <a:off x="0" y="1"/>
            <a:ext cx="12192000" cy="673554"/>
          </a:xfrm>
        </p:spPr>
        <p:txBody>
          <a:bodyPr>
            <a:normAutofit/>
          </a:bodyPr>
          <a:lstStyle/>
          <a:p>
            <a:pPr algn="ctr"/>
            <a:r>
              <a:rPr lang="en-US" sz="4000" b="1" dirty="0">
                <a:latin typeface="+mn-lt"/>
              </a:rPr>
              <a:t>Data Tables, Plots, and statistics (w/ Python)</a:t>
            </a:r>
          </a:p>
        </p:txBody>
      </p:sp>
      <p:pic>
        <p:nvPicPr>
          <p:cNvPr id="8" name="Picture 7">
            <a:extLst>
              <a:ext uri="{FF2B5EF4-FFF2-40B4-BE49-F238E27FC236}">
                <a16:creationId xmlns:a16="http://schemas.microsoft.com/office/drawing/2014/main" id="{FB6456A2-CCE1-4FEC-82BA-96FE46B94DE4}"/>
              </a:ext>
            </a:extLst>
          </p:cNvPr>
          <p:cNvPicPr>
            <a:picLocks noChangeAspect="1"/>
          </p:cNvPicPr>
          <p:nvPr/>
        </p:nvPicPr>
        <p:blipFill>
          <a:blip r:embed="rId2"/>
          <a:stretch>
            <a:fillRect/>
          </a:stretch>
        </p:blipFill>
        <p:spPr>
          <a:xfrm>
            <a:off x="1304071" y="648912"/>
            <a:ext cx="8937209" cy="6209087"/>
          </a:xfrm>
          <a:prstGeom prst="rect">
            <a:avLst/>
          </a:prstGeom>
        </p:spPr>
      </p:pic>
    </p:spTree>
    <p:extLst>
      <p:ext uri="{BB962C8B-B14F-4D97-AF65-F5344CB8AC3E}">
        <p14:creationId xmlns:p14="http://schemas.microsoft.com/office/powerpoint/2010/main" val="740188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38629"/>
          </a:xfrm>
        </p:spPr>
        <p:txBody>
          <a:bodyPr>
            <a:normAutofit fontScale="90000"/>
          </a:bodyPr>
          <a:lstStyle/>
          <a:p>
            <a:pPr algn="ctr"/>
            <a:r>
              <a:rPr lang="en-CA" b="1" dirty="0">
                <a:latin typeface="+mn-lt"/>
              </a:rPr>
              <a:t>Registration</a:t>
            </a:r>
          </a:p>
        </p:txBody>
      </p:sp>
      <p:sp>
        <p:nvSpPr>
          <p:cNvPr id="9" name="Content Placeholder 2"/>
          <p:cNvSpPr txBox="1">
            <a:spLocks/>
          </p:cNvSpPr>
          <p:nvPr/>
        </p:nvSpPr>
        <p:spPr bwMode="auto">
          <a:xfrm>
            <a:off x="1752600" y="845888"/>
            <a:ext cx="74676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translation, rotation in 3D</a:t>
            </a:r>
          </a:p>
          <a:p>
            <a:pPr marL="342900" indent="-342900" eaLnBrk="0" hangingPunct="0">
              <a:spcBef>
                <a:spcPct val="20000"/>
              </a:spcBef>
              <a:buFont typeface="Arial" charset="0"/>
              <a:buChar char="•"/>
            </a:pPr>
            <a:r>
              <a:rPr lang="en-CA" sz="2400" dirty="0"/>
              <a:t>Automatic: rigid, deformable, with various similarity metrics, initialization methods, optimizers, masking, etc.</a:t>
            </a:r>
          </a:p>
          <a:p>
            <a:pPr marL="342900" indent="-342900" eaLnBrk="0" hangingPunct="0">
              <a:spcBef>
                <a:spcPct val="20000"/>
              </a:spcBef>
              <a:buFont typeface="Arial" charset="0"/>
              <a:buChar char="•"/>
            </a:pPr>
            <a:r>
              <a:rPr lang="en-CA" sz="2400" dirty="0"/>
              <a:t>Extensions: structure-based registration, </a:t>
            </a:r>
            <a:r>
              <a:rPr lang="en-CA" sz="2400" dirty="0" err="1"/>
              <a:t>Elastix</a:t>
            </a:r>
            <a:r>
              <a:rPr lang="en-CA" sz="2400" dirty="0"/>
              <a:t>, etc.</a:t>
            </a:r>
          </a:p>
        </p:txBody>
      </p:sp>
      <p:pic>
        <p:nvPicPr>
          <p:cNvPr id="8194" name="Picture 2" descr="C:\Users\andras\Downloads\110px-Prostate_unreg.gif"/>
          <p:cNvPicPr>
            <a:picLocks noChangeAspect="1" noChangeArrowheads="1" noCrop="1"/>
          </p:cNvPicPr>
          <p:nvPr/>
        </p:nvPicPr>
        <p:blipFill>
          <a:blip r:embed="rId3" cstate="print"/>
          <a:srcRect/>
          <a:stretch>
            <a:fillRect/>
          </a:stretch>
        </p:blipFill>
        <p:spPr bwMode="auto">
          <a:xfrm>
            <a:off x="5788820" y="3429000"/>
            <a:ext cx="2182812" cy="2381249"/>
          </a:xfrm>
          <a:prstGeom prst="rect">
            <a:avLst/>
          </a:prstGeom>
          <a:noFill/>
        </p:spPr>
      </p:pic>
      <p:pic>
        <p:nvPicPr>
          <p:cNvPr id="8195" name="Picture 3" descr="C:\Users\andras\Downloads\109px-Prostate_regacs.gif"/>
          <p:cNvPicPr>
            <a:picLocks noChangeAspect="1" noChangeArrowheads="1" noCrop="1"/>
          </p:cNvPicPr>
          <p:nvPr/>
        </p:nvPicPr>
        <p:blipFill>
          <a:blip r:embed="rId4" cstate="print"/>
          <a:srcRect/>
          <a:stretch>
            <a:fillRect/>
          </a:stretch>
        </p:blipFill>
        <p:spPr bwMode="auto">
          <a:xfrm>
            <a:off x="8047832" y="3429000"/>
            <a:ext cx="2162968" cy="2381249"/>
          </a:xfrm>
          <a:prstGeom prst="rect">
            <a:avLst/>
          </a:prstGeom>
          <a:noFill/>
        </p:spPr>
      </p:pic>
      <p:cxnSp>
        <p:nvCxnSpPr>
          <p:cNvPr id="12" name="Straight Arrow Connector 11"/>
          <p:cNvCxnSpPr/>
          <p:nvPr/>
        </p:nvCxnSpPr>
        <p:spPr>
          <a:xfrm flipH="1" flipV="1">
            <a:off x="6155306" y="4862285"/>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399804" y="4847771"/>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012F938A-6044-4567-A326-94C2DD1E79C2}" type="slidenum">
              <a:rPr lang="en-US" smtClean="0"/>
              <a:t>32</a:t>
            </a:fld>
            <a:r>
              <a:rPr lang="en-US" dirty="0"/>
              <a:t> -</a:t>
            </a:r>
          </a:p>
        </p:txBody>
      </p:sp>
      <p:sp>
        <p:nvSpPr>
          <p:cNvPr id="1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p:cNvPicPr>
            <a:picLocks noChangeAspect="1"/>
          </p:cNvPicPr>
          <p:nvPr/>
        </p:nvPicPr>
        <p:blipFill>
          <a:blip r:embed="rId5"/>
          <a:stretch>
            <a:fillRect/>
          </a:stretch>
        </p:blipFill>
        <p:spPr>
          <a:xfrm>
            <a:off x="1519566" y="3229520"/>
            <a:ext cx="4181692" cy="2897499"/>
          </a:xfrm>
          <a:prstGeom prst="rect">
            <a:avLst/>
          </a:prstGeom>
        </p:spPr>
      </p:pic>
    </p:spTree>
    <p:extLst>
      <p:ext uri="{BB962C8B-B14F-4D97-AF65-F5344CB8AC3E}">
        <p14:creationId xmlns:p14="http://schemas.microsoft.com/office/powerpoint/2010/main" val="3314706942"/>
      </p:ext>
    </p:extLst>
  </p:cSld>
  <p:clrMapOvr>
    <a:masterClrMapping/>
  </p:clrMapOvr>
  <mc:AlternateContent xmlns:mc="http://schemas.openxmlformats.org/markup-compatibility/2006" xmlns:p14="http://schemas.microsoft.com/office/powerpoint/2010/main">
    <mc:Choice Requires="p14">
      <p:transition spd="slow" p14:dur="2000" advTm="154"/>
    </mc:Choice>
    <mc:Fallback xmlns="">
      <p:transition spd="slow" advTm="15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509364"/>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What’s inside Slicer?</a:t>
            </a:r>
          </a:p>
        </p:txBody>
      </p:sp>
      <p:sp>
        <p:nvSpPr>
          <p:cNvPr id="5" name="TextBox 4"/>
          <p:cNvSpPr txBox="1"/>
          <p:nvPr/>
        </p:nvSpPr>
        <p:spPr>
          <a:xfrm>
            <a:off x="1981200" y="1836983"/>
            <a:ext cx="8001000" cy="3354765"/>
          </a:xfrm>
          <a:prstGeom prst="rect">
            <a:avLst/>
          </a:prstGeom>
          <a:noFill/>
        </p:spPr>
        <p:txBody>
          <a:bodyPr wrap="square" rtlCol="0">
            <a:spAutoFit/>
          </a:bodyPr>
          <a:lstStyle/>
          <a:p>
            <a:pPr marL="285750" indent="-285750">
              <a:spcBef>
                <a:spcPts val="1200"/>
              </a:spcBef>
              <a:buFont typeface="Arial" pitchFamily="34" charset="0"/>
              <a:buChar char="•"/>
            </a:pPr>
            <a:r>
              <a:rPr lang="en-US" sz="3200" b="1" dirty="0"/>
              <a:t>Slicer core</a:t>
            </a:r>
            <a:r>
              <a:rPr lang="en-US" sz="3200" dirty="0"/>
              <a:t>: Slicer GUI, I/O, visualization and developer interfaces</a:t>
            </a:r>
          </a:p>
          <a:p>
            <a:pPr marL="285750" indent="-285750">
              <a:spcBef>
                <a:spcPts val="1200"/>
              </a:spcBef>
              <a:buFont typeface="Arial" pitchFamily="34" charset="0"/>
              <a:buChar char="•"/>
            </a:pPr>
            <a:r>
              <a:rPr lang="en-US" sz="3200" b="1" dirty="0"/>
              <a:t>Slicer modules</a:t>
            </a:r>
            <a:r>
              <a:rPr lang="en-US" sz="3200" dirty="0"/>
              <a:t>: internal plugins that depend on the slicer core</a:t>
            </a:r>
          </a:p>
          <a:p>
            <a:pPr marL="285750" indent="-285750">
              <a:spcBef>
                <a:spcPts val="1200"/>
              </a:spcBef>
              <a:buFont typeface="Arial" pitchFamily="34" charset="0"/>
              <a:buChar char="•"/>
            </a:pPr>
            <a:r>
              <a:rPr lang="en-US" sz="3200" b="1" dirty="0"/>
              <a:t>Slicer extensions</a:t>
            </a:r>
            <a:r>
              <a:rPr lang="en-US" sz="3200" dirty="0"/>
              <a:t>: external plugins installed on demand by the user</a:t>
            </a:r>
          </a:p>
        </p:txBody>
      </p:sp>
    </p:spTree>
    <p:extLst>
      <p:ext uri="{BB962C8B-B14F-4D97-AF65-F5344CB8AC3E}">
        <p14:creationId xmlns:p14="http://schemas.microsoft.com/office/powerpoint/2010/main" val="212640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is extensible</a:t>
            </a:r>
          </a:p>
        </p:txBody>
      </p:sp>
      <p:sp>
        <p:nvSpPr>
          <p:cNvPr id="5" name="TextBox 4"/>
          <p:cNvSpPr txBox="1"/>
          <p:nvPr/>
        </p:nvSpPr>
        <p:spPr>
          <a:xfrm>
            <a:off x="1764149" y="5265004"/>
            <a:ext cx="8522851" cy="830997"/>
          </a:xfrm>
          <a:prstGeom prst="rect">
            <a:avLst/>
          </a:prstGeom>
          <a:noFill/>
        </p:spPr>
        <p:txBody>
          <a:bodyPr wrap="square" rtlCol="0">
            <a:spAutoFit/>
          </a:bodyPr>
          <a:lstStyle/>
          <a:p>
            <a:pPr algn="ctr"/>
            <a:r>
              <a:rPr lang="en-US" sz="2400" dirty="0"/>
              <a:t>The Slicer Extension Manager offers the possibility to the user to download and install additional Slicer modules</a:t>
            </a:r>
          </a:p>
        </p:txBody>
      </p:sp>
      <p:pic>
        <p:nvPicPr>
          <p:cNvPr id="7" name="Picture 6"/>
          <p:cNvPicPr>
            <a:picLocks noChangeAspect="1"/>
          </p:cNvPicPr>
          <p:nvPr/>
        </p:nvPicPr>
        <p:blipFill>
          <a:blip r:embed="rId2"/>
          <a:stretch>
            <a:fillRect/>
          </a:stretch>
        </p:blipFill>
        <p:spPr>
          <a:xfrm>
            <a:off x="3065849" y="902474"/>
            <a:ext cx="6060305" cy="4333443"/>
          </a:xfrm>
          <a:prstGeom prst="rect">
            <a:avLst/>
          </a:prstGeom>
        </p:spPr>
      </p:pic>
    </p:spTree>
    <p:extLst>
      <p:ext uri="{BB962C8B-B14F-4D97-AF65-F5344CB8AC3E}">
        <p14:creationId xmlns:p14="http://schemas.microsoft.com/office/powerpoint/2010/main" val="320694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Data handling: the MRML scene</a:t>
            </a:r>
          </a:p>
        </p:txBody>
      </p:sp>
      <p:sp>
        <p:nvSpPr>
          <p:cNvPr id="5" name="TextBox 4"/>
          <p:cNvSpPr txBox="1"/>
          <p:nvPr/>
        </p:nvSpPr>
        <p:spPr>
          <a:xfrm>
            <a:off x="1356259" y="1066800"/>
            <a:ext cx="9248326" cy="4632037"/>
          </a:xfrm>
          <a:prstGeom prst="rect">
            <a:avLst/>
          </a:prstGeom>
          <a:noFill/>
        </p:spPr>
        <p:txBody>
          <a:bodyPr wrap="square" rtlCol="0">
            <a:spAutoFit/>
          </a:bodyPr>
          <a:lstStyle/>
          <a:p>
            <a:pPr marL="285750" indent="-285750">
              <a:spcBef>
                <a:spcPts val="600"/>
              </a:spcBef>
              <a:buFont typeface="Arial" pitchFamily="34" charset="0"/>
              <a:buChar char="•"/>
            </a:pPr>
            <a:r>
              <a:rPr lang="en-US" sz="2800" b="1" dirty="0"/>
              <a:t>MRML:</a:t>
            </a:r>
            <a:r>
              <a:rPr lang="en-US" sz="2800" dirty="0"/>
              <a:t> Medical Reality Modeling Language</a:t>
            </a:r>
          </a:p>
          <a:p>
            <a:pPr marL="285750" indent="-285750">
              <a:spcBef>
                <a:spcPts val="600"/>
              </a:spcBef>
              <a:buFont typeface="Arial" pitchFamily="34" charset="0"/>
              <a:buChar char="•"/>
            </a:pPr>
            <a:r>
              <a:rPr lang="en-US" sz="2800" dirty="0"/>
              <a:t>All objects (volumetric images, surface models, transforms, etc.) are stored in a hierarchical structure of MRML nodes</a:t>
            </a:r>
          </a:p>
          <a:p>
            <a:pPr marL="285750" indent="-285750">
              <a:spcBef>
                <a:spcPts val="600"/>
              </a:spcBef>
              <a:buFont typeface="Arial" pitchFamily="34" charset="0"/>
              <a:buChar char="•"/>
            </a:pPr>
            <a:r>
              <a:rPr lang="en-US" sz="2800" dirty="0"/>
              <a:t>Each MRML node has its own list of custom attributes that can be used to specify additional characteristics for the data object</a:t>
            </a:r>
          </a:p>
          <a:p>
            <a:pPr marL="285750" indent="-285750">
              <a:spcBef>
                <a:spcPts val="600"/>
              </a:spcBef>
              <a:buFont typeface="Arial" pitchFamily="34" charset="0"/>
              <a:buChar char="•"/>
            </a:pPr>
            <a:r>
              <a:rPr lang="en-US" sz="2800" dirty="0"/>
              <a:t>Enables the modules to have access to the MRML tree, allowing new extensions to leverage existing processing and visualization functions without directly interfering with other modules</a:t>
            </a:r>
          </a:p>
        </p:txBody>
      </p:sp>
    </p:spTree>
    <p:extLst>
      <p:ext uri="{BB962C8B-B14F-4D97-AF65-F5344CB8AC3E}">
        <p14:creationId xmlns:p14="http://schemas.microsoft.com/office/powerpoint/2010/main" val="452920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36</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Python in Slicer</a:t>
            </a:r>
          </a:p>
        </p:txBody>
      </p:sp>
      <p:sp>
        <p:nvSpPr>
          <p:cNvPr id="7" name="TextBox 6"/>
          <p:cNvSpPr txBox="1"/>
          <p:nvPr/>
        </p:nvSpPr>
        <p:spPr>
          <a:xfrm>
            <a:off x="2209801" y="1295400"/>
            <a:ext cx="184731" cy="369332"/>
          </a:xfrm>
          <a:prstGeom prst="rect">
            <a:avLst/>
          </a:prstGeom>
          <a:noFill/>
        </p:spPr>
        <p:txBody>
          <a:bodyPr wrap="none" rtlCol="0">
            <a:spAutoFit/>
          </a:bodyPr>
          <a:lstStyle/>
          <a:p>
            <a:endParaRPr lang="en-US" dirty="0"/>
          </a:p>
        </p:txBody>
      </p:sp>
      <p:sp>
        <p:nvSpPr>
          <p:cNvPr id="8" name="Content Placeholder 2"/>
          <p:cNvSpPr>
            <a:spLocks noGrp="1"/>
          </p:cNvSpPr>
          <p:nvPr/>
        </p:nvSpPr>
        <p:spPr bwMode="auto">
          <a:xfrm>
            <a:off x="2179320" y="1143000"/>
            <a:ext cx="772668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pPr marL="0" indent="0">
              <a:buNone/>
            </a:pPr>
            <a:r>
              <a:rPr lang="en-US" sz="2800" dirty="0">
                <a:ea typeface="ＭＳ Ｐゴシック" charset="0"/>
                <a:cs typeface="ＭＳ Ｐゴシック" charset="0"/>
              </a:rPr>
              <a:t>The Python console of Slicer gives access to</a:t>
            </a:r>
          </a:p>
          <a:p>
            <a:r>
              <a:rPr lang="en-US" sz="2800" dirty="0">
                <a:ea typeface="ＭＳ Ｐゴシック" charset="0"/>
                <a:cs typeface="ＭＳ Ｐゴシック" charset="0"/>
              </a:rPr>
              <a:t>Scene objects (MRML)</a:t>
            </a:r>
          </a:p>
          <a:p>
            <a:r>
              <a:rPr lang="en-US" sz="2800" dirty="0">
                <a:ea typeface="ＭＳ Ｐゴシック" charset="0"/>
                <a:cs typeface="ＭＳ Ｐゴシック" charset="0"/>
              </a:rPr>
              <a:t>Data arrays (volumes, models)</a:t>
            </a:r>
          </a:p>
          <a:p>
            <a:r>
              <a:rPr lang="en-US" sz="2800" dirty="0">
                <a:ea typeface="ＭＳ Ｐゴシック" charset="0"/>
                <a:cs typeface="ＭＳ Ｐゴシック" charset="0"/>
              </a:rPr>
              <a:t>GUI elements (</a:t>
            </a:r>
            <a:r>
              <a:rPr lang="en-US" sz="2800" dirty="0" err="1">
                <a:ea typeface="ＭＳ Ｐゴシック" charset="0"/>
                <a:cs typeface="ＭＳ Ｐゴシック" charset="0"/>
              </a:rPr>
              <a:t>Qt</a:t>
            </a:r>
            <a:r>
              <a:rPr lang="en-US" sz="2800" dirty="0">
                <a:ea typeface="ＭＳ Ｐゴシック" charset="0"/>
                <a:cs typeface="ＭＳ Ｐゴシック" charset="0"/>
              </a:rPr>
              <a:t>) that can be encapsulated in a module</a:t>
            </a:r>
          </a:p>
          <a:p>
            <a:r>
              <a:rPr lang="en-US" sz="2800" dirty="0">
                <a:ea typeface="ＭＳ Ｐゴシック" charset="0"/>
                <a:cs typeface="ＭＳ Ｐゴシック" charset="0"/>
              </a:rPr>
              <a:t>Processing Libraries (more can be installed)</a:t>
            </a:r>
          </a:p>
          <a:p>
            <a:pPr lvl="1"/>
            <a:r>
              <a:rPr lang="en-US" sz="2400" dirty="0" err="1">
                <a:ea typeface="ＭＳ Ｐゴシック" charset="0"/>
                <a:cs typeface="ＭＳ Ｐゴシック" charset="0"/>
              </a:rPr>
              <a:t>numpy</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VTK</a:t>
            </a:r>
          </a:p>
          <a:p>
            <a:pPr lvl="1"/>
            <a:r>
              <a:rPr lang="en-US" sz="2400" dirty="0">
                <a:ea typeface="ＭＳ Ｐゴシック" charset="0"/>
                <a:cs typeface="ＭＳ Ｐゴシック" charset="0"/>
              </a:rPr>
              <a:t>ITK</a:t>
            </a:r>
          </a:p>
          <a:p>
            <a:pPr lvl="1"/>
            <a:r>
              <a:rPr lang="en-US" sz="2400" dirty="0">
                <a:ea typeface="ＭＳ Ｐゴシック" charset="0"/>
                <a:cs typeface="ＭＳ Ｐゴシック" charset="0"/>
              </a:rPr>
              <a:t>CTK</a:t>
            </a:r>
          </a:p>
        </p:txBody>
      </p:sp>
    </p:spTree>
    <p:extLst>
      <p:ext uri="{BB962C8B-B14F-4D97-AF65-F5344CB8AC3E}">
        <p14:creationId xmlns:p14="http://schemas.microsoft.com/office/powerpoint/2010/main" val="1868129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600711"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ea typeface="+mj-ea"/>
                <a:cs typeface="+mj-cs"/>
              </a:rPr>
              <a:t>Without an application platform</a:t>
            </a:r>
          </a:p>
        </p:txBody>
      </p:sp>
      <p:sp>
        <p:nvSpPr>
          <p:cNvPr id="6" name="Content Placeholder 2"/>
          <p:cNvSpPr txBox="1">
            <a:spLocks/>
          </p:cNvSpPr>
          <p:nvPr/>
        </p:nvSpPr>
        <p:spPr>
          <a:xfrm>
            <a:off x="1600711" y="1268761"/>
            <a:ext cx="4191000" cy="3168352"/>
          </a:xfrm>
          <a:prstGeom prst="rect">
            <a:avLst/>
          </a:prstGeom>
        </p:spPr>
        <p:txBody>
          <a:bodyPr/>
          <a:lstStyle/>
          <a:p>
            <a:pPr marL="342900" indent="-342900" eaLnBrk="0" hangingPunct="0">
              <a:spcBef>
                <a:spcPct val="20000"/>
              </a:spcBef>
              <a:buFont typeface="Arial" charset="0"/>
              <a:buChar char="•"/>
              <a:defRPr/>
            </a:pPr>
            <a:r>
              <a:rPr lang="en-CA" sz="2400" dirty="0"/>
              <a:t>Each application is developed from ground up</a:t>
            </a:r>
          </a:p>
          <a:p>
            <a:pPr marL="342900" indent="-342900" eaLnBrk="0" hangingPunct="0">
              <a:spcBef>
                <a:spcPct val="20000"/>
              </a:spcBef>
              <a:buFont typeface="Arial" charset="0"/>
              <a:buChar char="•"/>
              <a:defRPr/>
            </a:pPr>
            <a:r>
              <a:rPr lang="en-CA" sz="2400" dirty="0"/>
              <a:t>Completely new software is developed for each problem/procedure/device</a:t>
            </a:r>
          </a:p>
          <a:p>
            <a:pPr marL="342900" indent="-342900" eaLnBrk="0" hangingPunct="0">
              <a:spcBef>
                <a:spcPct val="20000"/>
              </a:spcBef>
              <a:buFont typeface="Arial" charset="0"/>
              <a:buChar char="•"/>
              <a:defRPr/>
            </a:pPr>
            <a:r>
              <a:rPr lang="en-CA" sz="2400" dirty="0"/>
              <a:t>Significant work is needed to integrate new, advanced algorithms</a:t>
            </a:r>
          </a:p>
          <a:p>
            <a:pPr eaLnBrk="0" hangingPunct="0">
              <a:spcBef>
                <a:spcPct val="20000"/>
              </a:spcBef>
              <a:defRPr/>
            </a:pPr>
            <a:endParaRPr lang="en-CA" sz="2400" dirty="0"/>
          </a:p>
        </p:txBody>
      </p:sp>
      <p:grpSp>
        <p:nvGrpSpPr>
          <p:cNvPr id="17" name="Group 16"/>
          <p:cNvGrpSpPr/>
          <p:nvPr/>
        </p:nvGrpSpPr>
        <p:grpSpPr>
          <a:xfrm>
            <a:off x="5791711" y="0"/>
            <a:ext cx="4419600" cy="4581128"/>
            <a:chOff x="4648200" y="0"/>
            <a:chExt cx="4419600" cy="4581128"/>
          </a:xfrm>
        </p:grpSpPr>
        <p:sp>
          <p:nvSpPr>
            <p:cNvPr id="7" name="Content Placeholder 2"/>
            <p:cNvSpPr txBox="1">
              <a:spLocks/>
            </p:cNvSpPr>
            <p:nvPr/>
          </p:nvSpPr>
          <p:spPr bwMode="auto">
            <a:xfrm>
              <a:off x="4648200" y="1268759"/>
              <a:ext cx="4419600" cy="3312369"/>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CA" sz="2400" dirty="0"/>
                <a:t>Core functionalities are already implemented</a:t>
              </a:r>
            </a:p>
            <a:p>
              <a:pPr marL="342900" indent="-342900" eaLnBrk="0" hangingPunct="0">
                <a:spcBef>
                  <a:spcPct val="20000"/>
                </a:spcBef>
                <a:buFont typeface="Arial" charset="0"/>
                <a:buChar char="•"/>
                <a:defRPr/>
              </a:pPr>
              <a:r>
                <a:rPr lang="en-US" sz="2400" dirty="0"/>
                <a:t>New software modules can be developed for specific needs</a:t>
              </a:r>
              <a:endParaRPr lang="en-CA" sz="2400" dirty="0"/>
            </a:p>
            <a:p>
              <a:pPr marL="342900" indent="-342900" eaLnBrk="0" hangingPunct="0">
                <a:spcBef>
                  <a:spcPct val="20000"/>
                </a:spcBef>
                <a:buFont typeface="Arial" charset="0"/>
                <a:buChar char="•"/>
                <a:defRPr/>
              </a:pPr>
              <a:r>
                <a:rPr lang="en-CA" sz="2400" dirty="0"/>
                <a:t>Many new, advanced algorithms are available</a:t>
              </a:r>
            </a:p>
            <a:p>
              <a:pPr marL="342900" indent="-342900" eaLnBrk="0" hangingPunct="0">
                <a:spcBef>
                  <a:spcPct val="20000"/>
                </a:spcBef>
                <a:buFont typeface="Arial" charset="0"/>
                <a:buChar char="•"/>
                <a:defRPr/>
              </a:pPr>
              <a:r>
                <a:rPr lang="en-CA" sz="2400" dirty="0"/>
                <a:t>Well-supported with a large user and developer community</a:t>
              </a:r>
            </a:p>
            <a:p>
              <a:pPr algn="ctr" eaLnBrk="0" hangingPunct="0">
                <a:spcBef>
                  <a:spcPct val="20000"/>
                </a:spcBef>
                <a:buFont typeface="Arial" charset="0"/>
                <a:buNone/>
                <a:defRPr/>
              </a:pPr>
              <a:endParaRPr lang="en-CA" sz="2400" dirty="0"/>
            </a:p>
          </p:txBody>
        </p:sp>
        <p:sp>
          <p:nvSpPr>
            <p:cNvPr id="8" name="Title 1"/>
            <p:cNvSpPr txBox="1">
              <a:spLocks/>
            </p:cNvSpPr>
            <p:nvPr/>
          </p:nvSpPr>
          <p:spPr bwMode="auto">
            <a:xfrm>
              <a:off x="48006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ea typeface="+mj-ea"/>
                  <a:cs typeface="+mj-cs"/>
                </a:rPr>
                <a:t>Building on an application platform</a:t>
              </a:r>
            </a:p>
          </p:txBody>
        </p:sp>
      </p:grpSp>
      <p:grpSp>
        <p:nvGrpSpPr>
          <p:cNvPr id="16" name="Group 15"/>
          <p:cNvGrpSpPr/>
          <p:nvPr/>
        </p:nvGrpSpPr>
        <p:grpSpPr>
          <a:xfrm>
            <a:off x="1524511" y="4772000"/>
            <a:ext cx="8393138" cy="1226208"/>
            <a:chOff x="381000" y="4772000"/>
            <a:chExt cx="8393138" cy="1226208"/>
          </a:xfrm>
        </p:grpSpPr>
        <p:grpSp>
          <p:nvGrpSpPr>
            <p:cNvPr id="4" name="Group 3"/>
            <p:cNvGrpSpPr/>
            <p:nvPr/>
          </p:nvGrpSpPr>
          <p:grpSpPr>
            <a:xfrm>
              <a:off x="381000" y="4772000"/>
              <a:ext cx="3902968" cy="1202928"/>
              <a:chOff x="381000" y="4772000"/>
              <a:chExt cx="3902968" cy="1202928"/>
            </a:xfrm>
          </p:grpSpPr>
          <p:sp>
            <p:nvSpPr>
              <p:cNvPr id="3" name="Rectangle 2"/>
              <p:cNvSpPr/>
              <p:nvPr/>
            </p:nvSpPr>
            <p:spPr>
              <a:xfrm>
                <a:off x="907976" y="4822800"/>
                <a:ext cx="337599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00B050"/>
                    </a:solidFill>
                  </a:rPr>
                  <a:t>Quick start.</a:t>
                </a:r>
              </a:p>
              <a:p>
                <a:pPr eaLnBrk="0" hangingPunct="0">
                  <a:spcBef>
                    <a:spcPct val="20000"/>
                  </a:spcBef>
                  <a:buFont typeface="Arial" charset="0"/>
                  <a:buNone/>
                  <a:defRPr/>
                </a:pPr>
                <a:r>
                  <a:rPr lang="en-CA" sz="2400" dirty="0">
                    <a:solidFill>
                      <a:srgbClr val="FF0000"/>
                    </a:solidFill>
                  </a:rPr>
                  <a:t>Huge waste of time, money, and effort overall.</a:t>
                </a:r>
              </a:p>
            </p:txBody>
          </p:sp>
          <p:pic>
            <p:nvPicPr>
              <p:cNvPr id="11"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03920" y="4772000"/>
                <a:ext cx="457200" cy="457200"/>
              </a:xfrm>
              <a:prstGeom prst="rect">
                <a:avLst/>
              </a:prstGeom>
              <a:noFill/>
            </p:spPr>
          </p:pic>
          <p:pic>
            <p:nvPicPr>
              <p:cNvPr id="12"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381000" y="5492080"/>
                <a:ext cx="457200" cy="457200"/>
              </a:xfrm>
              <a:prstGeom prst="rect">
                <a:avLst/>
              </a:prstGeom>
              <a:noFill/>
            </p:spPr>
          </p:pic>
        </p:grpSp>
        <p:grpSp>
          <p:nvGrpSpPr>
            <p:cNvPr id="15" name="Group 14"/>
            <p:cNvGrpSpPr/>
            <p:nvPr/>
          </p:nvGrpSpPr>
          <p:grpSpPr>
            <a:xfrm>
              <a:off x="4644008" y="4822374"/>
              <a:ext cx="4130130" cy="1175834"/>
              <a:chOff x="4644008" y="4822374"/>
              <a:chExt cx="4130130" cy="1175834"/>
            </a:xfrm>
          </p:grpSpPr>
          <p:sp>
            <p:nvSpPr>
              <p:cNvPr id="9" name="Rectangle 8"/>
              <p:cNvSpPr/>
              <p:nvPr/>
            </p:nvSpPr>
            <p:spPr>
              <a:xfrm>
                <a:off x="5110114" y="4822374"/>
                <a:ext cx="3664024" cy="117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FF0000"/>
                    </a:solidFill>
                  </a:rPr>
                  <a:t>Investment at the beginning: learning.</a:t>
                </a:r>
              </a:p>
              <a:p>
                <a:pPr eaLnBrk="0" hangingPunct="0">
                  <a:spcBef>
                    <a:spcPct val="20000"/>
                  </a:spcBef>
                  <a:buFont typeface="Arial" charset="0"/>
                  <a:buNone/>
                  <a:defRPr/>
                </a:pPr>
                <a:r>
                  <a:rPr lang="en-CA" sz="2400" dirty="0">
                    <a:solidFill>
                      <a:srgbClr val="00B050"/>
                    </a:solidFill>
                  </a:rPr>
                  <a:t>Minimal wasted efforts. </a:t>
                </a:r>
              </a:p>
            </p:txBody>
          </p:sp>
          <p:pic>
            <p:nvPicPr>
              <p:cNvPr id="13"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644008" y="5541008"/>
                <a:ext cx="457200" cy="457200"/>
              </a:xfrm>
              <a:prstGeom prst="rect">
                <a:avLst/>
              </a:prstGeom>
              <a:noFill/>
            </p:spPr>
          </p:pic>
          <p:pic>
            <p:nvPicPr>
              <p:cNvPr id="14"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4644008" y="4916016"/>
                <a:ext cx="457200" cy="457200"/>
              </a:xfrm>
              <a:prstGeom prst="rect">
                <a:avLst/>
              </a:prstGeom>
              <a:noFill/>
            </p:spPr>
          </p:pic>
        </p:grpSp>
      </p:grpSp>
      <p:sp>
        <p:nvSpPr>
          <p:cNvPr id="20" name="Slide Number Placeholder 1"/>
          <p:cNvSpPr>
            <a:spLocks noGrp="1"/>
          </p:cNvSpPr>
          <p:nvPr>
            <p:ph type="sldNum" sz="quarter" idx="10"/>
          </p:nvPr>
        </p:nvSpPr>
        <p:spPr>
          <a:xfrm>
            <a:off x="8306311" y="6356351"/>
            <a:ext cx="533400" cy="365125"/>
          </a:xfrm>
        </p:spPr>
        <p:txBody>
          <a:bodyPr/>
          <a:lstStyle/>
          <a:p>
            <a:pPr algn="ctr">
              <a:defRPr/>
            </a:pPr>
            <a:r>
              <a:rPr lang="en-US" dirty="0"/>
              <a:t>- </a:t>
            </a:r>
            <a:fld id="{56889711-7CC8-4EBF-93B1-BBA7911D692F}" type="slidenum">
              <a:rPr lang="en-US" smtClean="0"/>
              <a:t>37</a:t>
            </a:fld>
            <a:r>
              <a:rPr lang="en-US" dirty="0"/>
              <a:t> -</a:t>
            </a:r>
          </a:p>
        </p:txBody>
      </p:sp>
      <p:sp>
        <p:nvSpPr>
          <p:cNvPr id="21" name="Footer Placeholder 2"/>
          <p:cNvSpPr>
            <a:spLocks noGrp="1"/>
          </p:cNvSpPr>
          <p:nvPr>
            <p:ph type="ftr" sz="quarter" idx="11"/>
          </p:nvPr>
        </p:nvSpPr>
        <p:spPr>
          <a:xfrm>
            <a:off x="3048511" y="6356351"/>
            <a:ext cx="5257800" cy="365125"/>
          </a:xfrm>
        </p:spPr>
        <p:txBody>
          <a:bodyPr/>
          <a:lstStyle/>
          <a:p>
            <a:pPr>
              <a:defRPr/>
            </a:pPr>
            <a:r>
              <a:rPr lang="en-US" dirty="0"/>
              <a:t>Laboratory for Percutaneous Surgery – Copyright © Queen’s University, 2018</a:t>
            </a:r>
          </a:p>
        </p:txBody>
      </p:sp>
    </p:spTree>
    <p:custDataLst>
      <p:tags r:id="rId1"/>
    </p:custDataLst>
    <p:extLst>
      <p:ext uri="{BB962C8B-B14F-4D97-AF65-F5344CB8AC3E}">
        <p14:creationId xmlns:p14="http://schemas.microsoft.com/office/powerpoint/2010/main" val="3779638892"/>
      </p:ext>
    </p:extLst>
  </p:cSld>
  <p:clrMapOvr>
    <a:masterClrMapping/>
  </p:clrMapOvr>
  <mc:AlternateContent xmlns:mc="http://schemas.openxmlformats.org/markup-compatibility/2006" xmlns:p14="http://schemas.microsoft.com/office/powerpoint/2010/main">
    <mc:Choice Requires="p14">
      <p:transition spd="slow" p14:dur="2000" advTm="1579"/>
    </mc:Choice>
    <mc:Fallback xmlns="">
      <p:transition spd="slow" advTm="1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normAutofit/>
          </a:bodyPr>
          <a:lstStyle/>
          <a:p>
            <a:pPr algn="ctr"/>
            <a:r>
              <a:rPr lang="en-US" sz="4000" b="1" dirty="0">
                <a:latin typeface="+mn-lt"/>
              </a:rPr>
              <a:t>Benefit of open-source development</a:t>
            </a:r>
          </a:p>
        </p:txBody>
      </p:sp>
      <p:sp>
        <p:nvSpPr>
          <p:cNvPr id="3" name="Content Placeholder 2"/>
          <p:cNvSpPr>
            <a:spLocks noGrp="1"/>
          </p:cNvSpPr>
          <p:nvPr>
            <p:ph idx="1"/>
          </p:nvPr>
        </p:nvSpPr>
        <p:spPr>
          <a:xfrm>
            <a:off x="838200" y="1478071"/>
            <a:ext cx="10515600" cy="5197488"/>
          </a:xfrm>
        </p:spPr>
        <p:txBody>
          <a:bodyPr>
            <a:noAutofit/>
          </a:bodyPr>
          <a:lstStyle/>
          <a:p>
            <a:r>
              <a:rPr lang="en-US" sz="3200" dirty="0"/>
              <a:t>In the event of loss of funding, or the developer losing interest (or the ability) in maintaining the software, there is nothing for community to keep the software up-to-date (or even available as-is because of technology changes). </a:t>
            </a:r>
          </a:p>
          <a:p>
            <a:r>
              <a:rPr lang="en-US" sz="3200" dirty="0"/>
              <a:t>In open-source model, even if the core development group loose funding, disband or change focus, the community have access the full source code and any one else can pick up the development or maintain as it is in perpetuity.</a:t>
            </a:r>
          </a:p>
          <a:p>
            <a:r>
              <a:rPr lang="en-US" sz="3200" dirty="0"/>
              <a:t>It is particularly appealing for publicly funded projects. </a:t>
            </a:r>
          </a:p>
          <a:p>
            <a:endParaRPr lang="en-US" sz="3200" dirty="0"/>
          </a:p>
        </p:txBody>
      </p:sp>
    </p:spTree>
    <p:extLst>
      <p:ext uri="{BB962C8B-B14F-4D97-AF65-F5344CB8AC3E}">
        <p14:creationId xmlns:p14="http://schemas.microsoft.com/office/powerpoint/2010/main" val="635475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normAutofit/>
          </a:bodyPr>
          <a:lstStyle/>
          <a:p>
            <a:pPr algn="ctr"/>
            <a:r>
              <a:rPr lang="en-US" sz="4000" b="1" dirty="0">
                <a:latin typeface="+mn-lt"/>
              </a:rPr>
              <a:t>Challenges of open-source development</a:t>
            </a:r>
          </a:p>
        </p:txBody>
      </p:sp>
      <p:sp>
        <p:nvSpPr>
          <p:cNvPr id="3" name="Content Placeholder 2"/>
          <p:cNvSpPr>
            <a:spLocks noGrp="1"/>
          </p:cNvSpPr>
          <p:nvPr>
            <p:ph idx="1"/>
          </p:nvPr>
        </p:nvSpPr>
        <p:spPr>
          <a:xfrm>
            <a:off x="313151" y="964505"/>
            <a:ext cx="11761939" cy="5711054"/>
          </a:xfrm>
        </p:spPr>
        <p:txBody>
          <a:bodyPr>
            <a:noAutofit/>
          </a:bodyPr>
          <a:lstStyle/>
          <a:p>
            <a:r>
              <a:rPr lang="en-US" sz="3200" dirty="0"/>
              <a:t>Usually not as ‘finessed’ as the commercial software. </a:t>
            </a:r>
          </a:p>
          <a:p>
            <a:r>
              <a:rPr lang="en-US" sz="3200" dirty="0"/>
              <a:t>Users have to engage with developers. There is usually no phone number to call*. </a:t>
            </a:r>
          </a:p>
          <a:p>
            <a:r>
              <a:rPr lang="en-US" sz="3200" dirty="0"/>
              <a:t>Priorities of multiple and geographically separated developer groups may clash and create conflict**</a:t>
            </a:r>
          </a:p>
          <a:p>
            <a:r>
              <a:rPr lang="en-US" sz="3200" dirty="0"/>
              <a:t>Open source licenses can be incompatible (e.g., </a:t>
            </a:r>
            <a:r>
              <a:rPr lang="en-US" sz="3200" dirty="0" err="1"/>
              <a:t>bioformats</a:t>
            </a:r>
            <a:r>
              <a:rPr lang="en-US" sz="3200" dirty="0"/>
              <a:t> in Slicer)</a:t>
            </a:r>
          </a:p>
          <a:p>
            <a:r>
              <a:rPr lang="en-US" sz="3200" dirty="0"/>
              <a:t>Up until now development of Slicer has been mostly through research being conducted on clinical datasets. </a:t>
            </a:r>
          </a:p>
          <a:p>
            <a:r>
              <a:rPr lang="en-US" sz="3200" dirty="0" err="1"/>
              <a:t>MicroCT</a:t>
            </a:r>
            <a:r>
              <a:rPr lang="en-US" sz="3200" dirty="0"/>
              <a:t>, </a:t>
            </a:r>
            <a:r>
              <a:rPr lang="en-US" sz="3200" dirty="0" err="1"/>
              <a:t>CryoEM</a:t>
            </a:r>
            <a:r>
              <a:rPr lang="en-US" sz="3200" dirty="0"/>
              <a:t>, 3D light-sheet microscopy have the potential to change that. </a:t>
            </a:r>
          </a:p>
          <a:p>
            <a:endParaRPr lang="en-US" sz="3200" dirty="0"/>
          </a:p>
        </p:txBody>
      </p:sp>
    </p:spTree>
    <p:extLst>
      <p:ext uri="{BB962C8B-B14F-4D97-AF65-F5344CB8AC3E}">
        <p14:creationId xmlns:p14="http://schemas.microsoft.com/office/powerpoint/2010/main" val="888043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BE46-6263-4339-B65D-D86A39F4CC61}"/>
              </a:ext>
            </a:extLst>
          </p:cNvPr>
          <p:cNvSpPr>
            <a:spLocks noGrp="1"/>
          </p:cNvSpPr>
          <p:nvPr>
            <p:ph type="title"/>
          </p:nvPr>
        </p:nvSpPr>
        <p:spPr>
          <a:xfrm>
            <a:off x="838200" y="365126"/>
            <a:ext cx="10515600" cy="758280"/>
          </a:xfrm>
        </p:spPr>
        <p:txBody>
          <a:bodyPr>
            <a:normAutofit/>
          </a:bodyPr>
          <a:lstStyle/>
          <a:p>
            <a:pPr algn="ctr"/>
            <a:r>
              <a:rPr lang="en-US" i="1" dirty="0" err="1"/>
              <a:t>Anatoliadelphys</a:t>
            </a:r>
            <a:r>
              <a:rPr lang="en-US" i="1" dirty="0"/>
              <a:t> </a:t>
            </a:r>
            <a:r>
              <a:rPr lang="en-US" i="1" dirty="0" err="1"/>
              <a:t>maasae</a:t>
            </a:r>
            <a:endParaRPr lang="en-US" i="1" dirty="0"/>
          </a:p>
        </p:txBody>
      </p:sp>
      <p:pic>
        <p:nvPicPr>
          <p:cNvPr id="4" name="Content Placeholder 3">
            <a:extLst>
              <a:ext uri="{FF2B5EF4-FFF2-40B4-BE49-F238E27FC236}">
                <a16:creationId xmlns:a16="http://schemas.microsoft.com/office/drawing/2014/main" id="{F226E47B-4811-4914-B4F7-5FAC2F165961}"/>
              </a:ext>
            </a:extLst>
          </p:cNvPr>
          <p:cNvPicPr>
            <a:picLocks noGrp="1" noChangeAspect="1"/>
          </p:cNvPicPr>
          <p:nvPr>
            <p:ph idx="1"/>
          </p:nvPr>
        </p:nvPicPr>
        <p:blipFill>
          <a:blip r:embed="rId4"/>
          <a:stretch>
            <a:fillRect/>
          </a:stretch>
        </p:blipFill>
        <p:spPr>
          <a:xfrm>
            <a:off x="659808" y="1175875"/>
            <a:ext cx="3761424" cy="5040821"/>
          </a:xfrm>
          <a:prstGeom prst="rect">
            <a:avLst/>
          </a:prstGeom>
        </p:spPr>
      </p:pic>
      <p:pic>
        <p:nvPicPr>
          <p:cNvPr id="7" name="Picture 6" descr="A small brown animal&#10;&#10;Description automatically generated">
            <a:extLst>
              <a:ext uri="{FF2B5EF4-FFF2-40B4-BE49-F238E27FC236}">
                <a16:creationId xmlns:a16="http://schemas.microsoft.com/office/drawing/2014/main" id="{C001B743-9496-44D9-8BD8-FED689B51B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2975" y="1251075"/>
            <a:ext cx="3391569" cy="2269879"/>
          </a:xfrm>
          <a:prstGeom prst="rect">
            <a:avLst/>
          </a:prstGeom>
        </p:spPr>
      </p:pic>
      <p:grpSp>
        <p:nvGrpSpPr>
          <p:cNvPr id="17" name="Group 16">
            <a:extLst>
              <a:ext uri="{FF2B5EF4-FFF2-40B4-BE49-F238E27FC236}">
                <a16:creationId xmlns:a16="http://schemas.microsoft.com/office/drawing/2014/main" id="{590D29BF-C60A-4B7F-A805-E2AE958835CA}"/>
              </a:ext>
            </a:extLst>
          </p:cNvPr>
          <p:cNvGrpSpPr/>
          <p:nvPr/>
        </p:nvGrpSpPr>
        <p:grpSpPr>
          <a:xfrm>
            <a:off x="4643966" y="4114801"/>
            <a:ext cx="7366441" cy="1972849"/>
            <a:chOff x="6039150" y="4166732"/>
            <a:chExt cx="5493042" cy="1471123"/>
          </a:xfrm>
        </p:grpSpPr>
        <p:grpSp>
          <p:nvGrpSpPr>
            <p:cNvPr id="8" name="Group 22">
              <a:extLst>
                <a:ext uri="{FF2B5EF4-FFF2-40B4-BE49-F238E27FC236}">
                  <a16:creationId xmlns:a16="http://schemas.microsoft.com/office/drawing/2014/main" id="{5170F909-D85C-412A-A78E-2F65ADB3E33E}"/>
                </a:ext>
              </a:extLst>
            </p:cNvPr>
            <p:cNvGrpSpPr>
              <a:grpSpLocks/>
            </p:cNvGrpSpPr>
            <p:nvPr/>
          </p:nvGrpSpPr>
          <p:grpSpPr bwMode="auto">
            <a:xfrm>
              <a:off x="6039150" y="4166732"/>
              <a:ext cx="5314650" cy="1217479"/>
              <a:chOff x="3662" y="2655"/>
              <a:chExt cx="3831" cy="777"/>
            </a:xfrm>
          </p:grpSpPr>
          <p:graphicFrame>
            <p:nvGraphicFramePr>
              <p:cNvPr id="9" name="Object 9">
                <a:extLst>
                  <a:ext uri="{FF2B5EF4-FFF2-40B4-BE49-F238E27FC236}">
                    <a16:creationId xmlns:a16="http://schemas.microsoft.com/office/drawing/2014/main" id="{6AED6907-FEA9-4740-A078-3A2D1C124F07}"/>
                  </a:ext>
                </a:extLst>
              </p:cNvPr>
              <p:cNvGraphicFramePr>
                <a:graphicFrameLocks noChangeAspect="1"/>
              </p:cNvGraphicFramePr>
              <p:nvPr>
                <p:extLst>
                  <p:ext uri="{D42A27DB-BD31-4B8C-83A1-F6EECF244321}">
                    <p14:modId xmlns:p14="http://schemas.microsoft.com/office/powerpoint/2010/main" val="295652222"/>
                  </p:ext>
                </p:extLst>
              </p:nvPr>
            </p:nvGraphicFramePr>
            <p:xfrm>
              <a:off x="4965" y="2655"/>
              <a:ext cx="1264" cy="773"/>
            </p:xfrm>
            <a:graphic>
              <a:graphicData uri="http://schemas.openxmlformats.org/presentationml/2006/ole">
                <mc:AlternateContent xmlns:mc="http://schemas.openxmlformats.org/markup-compatibility/2006">
                  <mc:Choice xmlns:v="urn:schemas-microsoft-com:vml" Requires="v">
                    <p:oleObj spid="_x0000_s1203" name="Image" r:id="rId6" imgW="4096520" imgH="2505143" progId="Photoshop.Image.9">
                      <p:embed/>
                    </p:oleObj>
                  </mc:Choice>
                  <mc:Fallback>
                    <p:oleObj name="Image" r:id="rId6" imgW="4096520" imgH="2505143" progId="Photoshop.Image.9">
                      <p:embed/>
                      <p:pic>
                        <p:nvPicPr>
                          <p:cNvPr id="9" name="Object 9">
                            <a:extLst>
                              <a:ext uri="{FF2B5EF4-FFF2-40B4-BE49-F238E27FC236}">
                                <a16:creationId xmlns:a16="http://schemas.microsoft.com/office/drawing/2014/main" id="{6AED6907-FEA9-4740-A078-3A2D1C124F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5" y="2655"/>
                            <a:ext cx="1264" cy="773"/>
                          </a:xfrm>
                          <a:prstGeom prst="rect">
                            <a:avLst/>
                          </a:prstGeom>
                          <a:noFill/>
                          <a:ln>
                            <a:noFill/>
                          </a:ln>
                          <a:effectLst/>
                        </p:spPr>
                      </p:pic>
                    </p:oleObj>
                  </mc:Fallback>
                </mc:AlternateContent>
              </a:graphicData>
            </a:graphic>
          </p:graphicFrame>
          <p:graphicFrame>
            <p:nvGraphicFramePr>
              <p:cNvPr id="10" name="Object 13">
                <a:extLst>
                  <a:ext uri="{FF2B5EF4-FFF2-40B4-BE49-F238E27FC236}">
                    <a16:creationId xmlns:a16="http://schemas.microsoft.com/office/drawing/2014/main" id="{70733E14-56C8-476D-8191-35DB8CF50A1C}"/>
                  </a:ext>
                </a:extLst>
              </p:cNvPr>
              <p:cNvGraphicFramePr>
                <a:graphicFrameLocks noChangeAspect="1"/>
              </p:cNvGraphicFramePr>
              <p:nvPr/>
            </p:nvGraphicFramePr>
            <p:xfrm>
              <a:off x="3662" y="2655"/>
              <a:ext cx="1303" cy="763"/>
            </p:xfrm>
            <a:graphic>
              <a:graphicData uri="http://schemas.openxmlformats.org/presentationml/2006/ole">
                <mc:AlternateContent xmlns:mc="http://schemas.openxmlformats.org/markup-compatibility/2006">
                  <mc:Choice xmlns:v="urn:schemas-microsoft-com:vml" Requires="v">
                    <p:oleObj spid="_x0000_s1204" name="Image" r:id="rId8" imgW="3186286" imgH="1865143" progId="Photoshop.Image.9">
                      <p:embed/>
                    </p:oleObj>
                  </mc:Choice>
                  <mc:Fallback>
                    <p:oleObj name="Image" r:id="rId8" imgW="3186286" imgH="1865143" progId="Photoshop.Image.9">
                      <p:embed/>
                      <p:pic>
                        <p:nvPicPr>
                          <p:cNvPr id="10" name="Object 13">
                            <a:extLst>
                              <a:ext uri="{FF2B5EF4-FFF2-40B4-BE49-F238E27FC236}">
                                <a16:creationId xmlns:a16="http://schemas.microsoft.com/office/drawing/2014/main" id="{70733E14-56C8-476D-8191-35DB8CF50A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2" y="2655"/>
                            <a:ext cx="1303" cy="763"/>
                          </a:xfrm>
                          <a:prstGeom prst="rect">
                            <a:avLst/>
                          </a:prstGeom>
                          <a:noFill/>
                          <a:ln>
                            <a:noFill/>
                          </a:ln>
                          <a:effectLst/>
                        </p:spPr>
                      </p:pic>
                    </p:oleObj>
                  </mc:Fallback>
                </mc:AlternateContent>
              </a:graphicData>
            </a:graphic>
          </p:graphicFrame>
          <p:graphicFrame>
            <p:nvGraphicFramePr>
              <p:cNvPr id="11" name="Object 18">
                <a:extLst>
                  <a:ext uri="{FF2B5EF4-FFF2-40B4-BE49-F238E27FC236}">
                    <a16:creationId xmlns:a16="http://schemas.microsoft.com/office/drawing/2014/main" id="{149185F5-F41D-4578-AEAB-7EDEF06B3DF9}"/>
                  </a:ext>
                </a:extLst>
              </p:cNvPr>
              <p:cNvGraphicFramePr>
                <a:graphicFrameLocks noChangeAspect="1"/>
              </p:cNvGraphicFramePr>
              <p:nvPr>
                <p:extLst>
                  <p:ext uri="{D42A27DB-BD31-4B8C-83A1-F6EECF244321}">
                    <p14:modId xmlns:p14="http://schemas.microsoft.com/office/powerpoint/2010/main" val="3163141764"/>
                  </p:ext>
                </p:extLst>
              </p:nvPr>
            </p:nvGraphicFramePr>
            <p:xfrm>
              <a:off x="6229" y="2655"/>
              <a:ext cx="1264" cy="777"/>
            </p:xfrm>
            <a:graphic>
              <a:graphicData uri="http://schemas.openxmlformats.org/presentationml/2006/ole">
                <mc:AlternateContent xmlns:mc="http://schemas.openxmlformats.org/markup-compatibility/2006">
                  <mc:Choice xmlns:v="urn:schemas-microsoft-com:vml" Requires="v">
                    <p:oleObj spid="_x0000_s1205" name="Image" r:id="rId10" imgW="4059944" imgH="2496317" progId="Photoshop.Image.9">
                      <p:embed/>
                    </p:oleObj>
                  </mc:Choice>
                  <mc:Fallback>
                    <p:oleObj name="Image" r:id="rId10" imgW="4059944" imgH="2496317" progId="Photoshop.Image.9">
                      <p:embed/>
                      <p:pic>
                        <p:nvPicPr>
                          <p:cNvPr id="11" name="Object 18">
                            <a:extLst>
                              <a:ext uri="{FF2B5EF4-FFF2-40B4-BE49-F238E27FC236}">
                                <a16:creationId xmlns:a16="http://schemas.microsoft.com/office/drawing/2014/main" id="{149185F5-F41D-4578-AEAB-7EDEF06B3D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9" y="2655"/>
                            <a:ext cx="1264" cy="777"/>
                          </a:xfrm>
                          <a:prstGeom prst="rect">
                            <a:avLst/>
                          </a:prstGeom>
                          <a:noFill/>
                          <a:ln>
                            <a:noFill/>
                          </a:ln>
                          <a:effectLst/>
                        </p:spPr>
                      </p:pic>
                    </p:oleObj>
                  </mc:Fallback>
                </mc:AlternateContent>
              </a:graphicData>
            </a:graphic>
          </p:graphicFrame>
        </p:grpSp>
        <p:sp>
          <p:nvSpPr>
            <p:cNvPr id="12" name="Text Box 20">
              <a:extLst>
                <a:ext uri="{FF2B5EF4-FFF2-40B4-BE49-F238E27FC236}">
                  <a16:creationId xmlns:a16="http://schemas.microsoft.com/office/drawing/2014/main" id="{320A4DB8-5DD4-44D7-91B0-5CAB48B4AB3D}"/>
                </a:ext>
              </a:extLst>
            </p:cNvPr>
            <p:cNvSpPr txBox="1">
              <a:spLocks noChangeArrowheads="1"/>
            </p:cNvSpPr>
            <p:nvPr/>
          </p:nvSpPr>
          <p:spPr bwMode="auto">
            <a:xfrm>
              <a:off x="6039150" y="5362450"/>
              <a:ext cx="5493042" cy="27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err="1"/>
                <a:t>Woodburne</a:t>
              </a:r>
              <a:r>
                <a:rPr lang="en-US" altLang="en-US" dirty="0"/>
                <a:t> et al. 1987. New Miocene ringtail possums from South Australia</a:t>
              </a:r>
            </a:p>
          </p:txBody>
        </p:sp>
      </p:grpSp>
      <p:sp>
        <p:nvSpPr>
          <p:cNvPr id="14" name="Arrow: Right 13">
            <a:extLst>
              <a:ext uri="{FF2B5EF4-FFF2-40B4-BE49-F238E27FC236}">
                <a16:creationId xmlns:a16="http://schemas.microsoft.com/office/drawing/2014/main" id="{35CE8943-8049-40E6-B36F-A25F8199C326}"/>
              </a:ext>
            </a:extLst>
          </p:cNvPr>
          <p:cNvSpPr/>
          <p:nvPr/>
        </p:nvSpPr>
        <p:spPr>
          <a:xfrm>
            <a:off x="8037597" y="2343151"/>
            <a:ext cx="396110" cy="13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1176A765-E983-49D0-8D80-96918E1D1DC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4795349" y="1244105"/>
            <a:ext cx="3115844" cy="2336883"/>
          </a:xfrm>
          <a:prstGeom prst="rect">
            <a:avLst/>
          </a:prstGeom>
          <a:solidFill>
            <a:schemeClr val="tx1">
              <a:alpha val="19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F59F080D-4D0D-4220-9E64-877B2A988CDE}"/>
              </a:ext>
            </a:extLst>
          </p:cNvPr>
          <p:cNvSpPr/>
          <p:nvPr/>
        </p:nvSpPr>
        <p:spPr>
          <a:xfrm>
            <a:off x="5907470" y="3273211"/>
            <a:ext cx="2066925" cy="307777"/>
          </a:xfrm>
          <a:prstGeom prst="rect">
            <a:avLst/>
          </a:prstGeom>
        </p:spPr>
        <p:txBody>
          <a:bodyPr wrap="square">
            <a:spAutoFit/>
          </a:bodyPr>
          <a:lstStyle/>
          <a:p>
            <a:pPr>
              <a:spcBef>
                <a:spcPct val="50000"/>
              </a:spcBef>
            </a:pPr>
            <a:r>
              <a:rPr lang="en-US" altLang="en-US" sz="1400" dirty="0"/>
              <a:t>Illustration by Coco </a:t>
            </a:r>
            <a:r>
              <a:rPr lang="en-US" altLang="en-US" sz="1400" dirty="0" err="1"/>
              <a:t>Kishi</a:t>
            </a:r>
            <a:endParaRPr lang="en-US" altLang="en-US" sz="1400" dirty="0"/>
          </a:p>
        </p:txBody>
      </p:sp>
      <p:sp>
        <p:nvSpPr>
          <p:cNvPr id="19" name="Rectangle 18">
            <a:extLst>
              <a:ext uri="{FF2B5EF4-FFF2-40B4-BE49-F238E27FC236}">
                <a16:creationId xmlns:a16="http://schemas.microsoft.com/office/drawing/2014/main" id="{17704313-B014-4939-AD7D-7CBAB021018A}"/>
              </a:ext>
            </a:extLst>
          </p:cNvPr>
          <p:cNvSpPr/>
          <p:nvPr/>
        </p:nvSpPr>
        <p:spPr>
          <a:xfrm>
            <a:off x="9204316" y="3494734"/>
            <a:ext cx="2401216" cy="307777"/>
          </a:xfrm>
          <a:prstGeom prst="rect">
            <a:avLst/>
          </a:prstGeom>
        </p:spPr>
        <p:txBody>
          <a:bodyPr wrap="square">
            <a:spAutoFit/>
          </a:bodyPr>
          <a:lstStyle/>
          <a:p>
            <a:pPr>
              <a:spcBef>
                <a:spcPct val="50000"/>
              </a:spcBef>
            </a:pPr>
            <a:r>
              <a:rPr lang="en-US" sz="1400" dirty="0"/>
              <a:t>Illustration by Peter Schouten</a:t>
            </a:r>
            <a:endParaRPr lang="en-US" altLang="en-US" sz="1400" dirty="0"/>
          </a:p>
        </p:txBody>
      </p:sp>
    </p:spTree>
    <p:extLst>
      <p:ext uri="{BB962C8B-B14F-4D97-AF65-F5344CB8AC3E}">
        <p14:creationId xmlns:p14="http://schemas.microsoft.com/office/powerpoint/2010/main" val="833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2872-D40B-43FA-A08C-3D99CC71DC34}"/>
              </a:ext>
            </a:extLst>
          </p:cNvPr>
          <p:cNvSpPr>
            <a:spLocks noGrp="1"/>
          </p:cNvSpPr>
          <p:nvPr>
            <p:ph type="title"/>
          </p:nvPr>
        </p:nvSpPr>
        <p:spPr>
          <a:xfrm>
            <a:off x="-73763" y="156128"/>
            <a:ext cx="12192000" cy="1422151"/>
          </a:xfrm>
        </p:spPr>
        <p:txBody>
          <a:bodyPr>
            <a:normAutofit fontScale="90000"/>
          </a:bodyPr>
          <a:lstStyle/>
          <a:p>
            <a:pPr algn="ctr"/>
            <a:r>
              <a:rPr lang="en-US" sz="4000" b="1" dirty="0">
                <a:latin typeface="+mn-lt"/>
              </a:rPr>
              <a:t>... In the end, to help yourselves you do need to know some basic concepts of open-source software development</a:t>
            </a:r>
            <a:br>
              <a:rPr lang="en-US" sz="4000" b="1" dirty="0">
                <a:latin typeface="+mn-lt"/>
              </a:rPr>
            </a:br>
            <a:r>
              <a:rPr lang="en-US" sz="4000" b="1" dirty="0">
                <a:latin typeface="+mn-lt"/>
              </a:rPr>
              <a:t>(</a:t>
            </a:r>
            <a:r>
              <a:rPr lang="en-US" sz="4000" dirty="0">
                <a:latin typeface="+mn-lt"/>
              </a:rPr>
              <a:t>this afternoon’s lab</a:t>
            </a:r>
            <a:r>
              <a:rPr lang="en-US" sz="4000" b="1" dirty="0">
                <a:latin typeface="+mn-lt"/>
              </a:rPr>
              <a:t>)</a:t>
            </a:r>
            <a:endParaRPr lang="en-US" b="1" dirty="0"/>
          </a:p>
        </p:txBody>
      </p:sp>
      <p:pic>
        <p:nvPicPr>
          <p:cNvPr id="4" name="Online Media 3" title="SlicerAnimator 2019 08 13">
            <a:hlinkClick r:id="" action="ppaction://media"/>
            <a:extLst>
              <a:ext uri="{FF2B5EF4-FFF2-40B4-BE49-F238E27FC236}">
                <a16:creationId xmlns:a16="http://schemas.microsoft.com/office/drawing/2014/main" id="{C6F55285-1051-4CA1-AB46-F42CFC788AE7}"/>
              </a:ext>
            </a:extLst>
          </p:cNvPr>
          <p:cNvPicPr>
            <a:picLocks noRot="1" noChangeAspect="1"/>
          </p:cNvPicPr>
          <p:nvPr>
            <a:videoFile r:link="rId1"/>
          </p:nvPr>
        </p:nvPicPr>
        <p:blipFill>
          <a:blip r:embed="rId4"/>
          <a:stretch>
            <a:fillRect/>
          </a:stretch>
        </p:blipFill>
        <p:spPr>
          <a:xfrm>
            <a:off x="6022237" y="1678488"/>
            <a:ext cx="5522585" cy="3106454"/>
          </a:xfrm>
          <a:prstGeom prst="rect">
            <a:avLst/>
          </a:prstGeom>
        </p:spPr>
      </p:pic>
      <p:sp>
        <p:nvSpPr>
          <p:cNvPr id="5" name="Rectangle 4">
            <a:extLst>
              <a:ext uri="{FF2B5EF4-FFF2-40B4-BE49-F238E27FC236}">
                <a16:creationId xmlns:a16="http://schemas.microsoft.com/office/drawing/2014/main" id="{C1C74041-AE3E-4190-9DF0-0E27296A333F}"/>
              </a:ext>
            </a:extLst>
          </p:cNvPr>
          <p:cNvSpPr/>
          <p:nvPr/>
        </p:nvSpPr>
        <p:spPr>
          <a:xfrm>
            <a:off x="5729859" y="5048888"/>
            <a:ext cx="6462141" cy="461665"/>
          </a:xfrm>
          <a:prstGeom prst="rect">
            <a:avLst/>
          </a:prstGeom>
        </p:spPr>
        <p:txBody>
          <a:bodyPr wrap="square">
            <a:spAutoFit/>
          </a:bodyPr>
          <a:lstStyle/>
          <a:p>
            <a:r>
              <a:rPr lang="en-US" sz="2400" dirty="0"/>
              <a:t>https://www.youtube.com/watch?v=9GBekYcJR4E</a:t>
            </a:r>
          </a:p>
        </p:txBody>
      </p:sp>
      <p:pic>
        <p:nvPicPr>
          <p:cNvPr id="6" name="Picture 5">
            <a:extLst>
              <a:ext uri="{FF2B5EF4-FFF2-40B4-BE49-F238E27FC236}">
                <a16:creationId xmlns:a16="http://schemas.microsoft.com/office/drawing/2014/main" id="{62044843-8F6E-4C09-A8FC-4820A603CCD8}"/>
              </a:ext>
            </a:extLst>
          </p:cNvPr>
          <p:cNvPicPr>
            <a:picLocks noChangeAspect="1"/>
          </p:cNvPicPr>
          <p:nvPr/>
        </p:nvPicPr>
        <p:blipFill>
          <a:blip r:embed="rId5"/>
          <a:stretch>
            <a:fillRect/>
          </a:stretch>
        </p:blipFill>
        <p:spPr>
          <a:xfrm>
            <a:off x="290180" y="1678488"/>
            <a:ext cx="5439678" cy="3601233"/>
          </a:xfrm>
          <a:prstGeom prst="rect">
            <a:avLst/>
          </a:prstGeom>
        </p:spPr>
      </p:pic>
    </p:spTree>
    <p:extLst>
      <p:ext uri="{BB962C8B-B14F-4D97-AF65-F5344CB8AC3E}">
        <p14:creationId xmlns:p14="http://schemas.microsoft.com/office/powerpoint/2010/main" val="142675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DC3C-365C-4980-966E-8904D8A31196}"/>
              </a:ext>
            </a:extLst>
          </p:cNvPr>
          <p:cNvSpPr>
            <a:spLocks noGrp="1"/>
          </p:cNvSpPr>
          <p:nvPr>
            <p:ph type="title"/>
          </p:nvPr>
        </p:nvSpPr>
        <p:spPr>
          <a:xfrm>
            <a:off x="838200" y="1"/>
            <a:ext cx="10515600" cy="681036"/>
          </a:xfrm>
        </p:spPr>
        <p:txBody>
          <a:bodyPr>
            <a:normAutofit fontScale="90000"/>
          </a:bodyPr>
          <a:lstStyle/>
          <a:p>
            <a:pPr algn="ctr"/>
            <a:r>
              <a:rPr lang="en-US" b="1" dirty="0">
                <a:latin typeface="+mn-lt"/>
              </a:rPr>
              <a:t>But Slicer doesn’t work with my datasets!!!</a:t>
            </a:r>
          </a:p>
        </p:txBody>
      </p:sp>
      <p:sp>
        <p:nvSpPr>
          <p:cNvPr id="5" name="TextBox 4">
            <a:extLst>
              <a:ext uri="{FF2B5EF4-FFF2-40B4-BE49-F238E27FC236}">
                <a16:creationId xmlns:a16="http://schemas.microsoft.com/office/drawing/2014/main" id="{D9DD2717-44F5-442A-A3FB-DEB6C5793684}"/>
              </a:ext>
            </a:extLst>
          </p:cNvPr>
          <p:cNvSpPr txBox="1"/>
          <p:nvPr/>
        </p:nvSpPr>
        <p:spPr>
          <a:xfrm>
            <a:off x="225468" y="681038"/>
            <a:ext cx="11874674"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On 64-bit </a:t>
            </a:r>
            <a:r>
              <a:rPr lang="en-US" sz="2400" dirty="0" err="1"/>
              <a:t>Oses</a:t>
            </a:r>
            <a:r>
              <a:rPr lang="en-US" sz="2400" dirty="0"/>
              <a:t>, Slicer </a:t>
            </a:r>
            <a:r>
              <a:rPr lang="en-US" sz="2400" b="1" dirty="0"/>
              <a:t>is only limited by the hardware capabilities of your system</a:t>
            </a:r>
            <a:r>
              <a:rPr lang="en-US" sz="2400" dirty="0"/>
              <a:t>: </a:t>
            </a:r>
          </a:p>
          <a:p>
            <a:r>
              <a:rPr lang="en-US" sz="2400" dirty="0"/>
              <a:t>However:</a:t>
            </a:r>
          </a:p>
          <a:p>
            <a:pPr marL="285750" indent="-285750">
              <a:buFont typeface="Arial" panose="020B0604020202020204" pitchFamily="34" charset="0"/>
              <a:buChar char="•"/>
            </a:pPr>
            <a:r>
              <a:rPr lang="en-US" sz="2400" dirty="0"/>
              <a:t>All operations in Slicer are done </a:t>
            </a:r>
            <a:r>
              <a:rPr lang="en-US" sz="2400" b="1" dirty="0"/>
              <a:t>in-memory</a:t>
            </a:r>
            <a:r>
              <a:rPr lang="en-US" sz="2400" dirty="0"/>
              <a:t>. I.e., you need to have more quite a bit more memory than your dataset (more on this later). You can address this in two ways:</a:t>
            </a:r>
          </a:p>
          <a:p>
            <a:pPr marL="914400" lvl="1" indent="-457200">
              <a:buAutoNum type="arabicPeriod"/>
            </a:pPr>
            <a:r>
              <a:rPr lang="en-US" sz="2400" dirty="0"/>
              <a:t>Buy as much memory as your H/W will support (typically 64-128GB for i7 processors)</a:t>
            </a:r>
          </a:p>
          <a:p>
            <a:pPr marL="914400" lvl="1" indent="-457200">
              <a:buAutoNum type="arabicPeriod"/>
            </a:pPr>
            <a:r>
              <a:rPr lang="en-US" sz="2400" dirty="0"/>
              <a:t>Increase the virtual memory on your computer (everything will work but will be quite slow). </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For 3D rendering</a:t>
            </a:r>
            <a:r>
              <a:rPr lang="en-US" sz="2400" dirty="0"/>
              <a:t>, you need to have GPU that’s capable of displaying large 3D texture dimensions and have lots of GPU memory (e.g., TITAN RTX will load datasets up to 24GB). A </a:t>
            </a:r>
            <a:r>
              <a:rPr lang="en-US" sz="2400" b="1" dirty="0"/>
              <a:t>2080TI</a:t>
            </a:r>
            <a:r>
              <a:rPr lang="en-US" sz="2400" dirty="0"/>
              <a:t> (about 1/3</a:t>
            </a:r>
            <a:r>
              <a:rPr lang="en-US" sz="2400" baseline="30000" dirty="0"/>
              <a:t>rd</a:t>
            </a:r>
            <a:r>
              <a:rPr lang="en-US" sz="2400" dirty="0"/>
              <a:t> of price of TITAN) is more than sufficient for most datasets.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Datasets are sacrosanct</a:t>
            </a:r>
            <a:r>
              <a:rPr lang="en-US" sz="2400" dirty="0"/>
              <a:t>, Slicer will NOT do anything to your data until you tell it to do explicitly</a:t>
            </a:r>
          </a:p>
        </p:txBody>
      </p:sp>
    </p:spTree>
    <p:extLst>
      <p:ext uri="{BB962C8B-B14F-4D97-AF65-F5344CB8AC3E}">
        <p14:creationId xmlns:p14="http://schemas.microsoft.com/office/powerpoint/2010/main" val="172027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DC3C-365C-4980-966E-8904D8A31196}"/>
              </a:ext>
            </a:extLst>
          </p:cNvPr>
          <p:cNvSpPr>
            <a:spLocks noGrp="1"/>
          </p:cNvSpPr>
          <p:nvPr>
            <p:ph type="title"/>
          </p:nvPr>
        </p:nvSpPr>
        <p:spPr>
          <a:xfrm>
            <a:off x="838200" y="1"/>
            <a:ext cx="10515600" cy="681036"/>
          </a:xfrm>
        </p:spPr>
        <p:txBody>
          <a:bodyPr>
            <a:normAutofit fontScale="90000"/>
          </a:bodyPr>
          <a:lstStyle/>
          <a:p>
            <a:pPr algn="ctr"/>
            <a:r>
              <a:rPr lang="en-US" b="1" dirty="0">
                <a:latin typeface="+mn-lt"/>
              </a:rPr>
              <a:t>But I can’t get my data into Slicer!!!</a:t>
            </a:r>
          </a:p>
        </p:txBody>
      </p:sp>
      <p:sp>
        <p:nvSpPr>
          <p:cNvPr id="5" name="TextBox 4">
            <a:extLst>
              <a:ext uri="{FF2B5EF4-FFF2-40B4-BE49-F238E27FC236}">
                <a16:creationId xmlns:a16="http://schemas.microsoft.com/office/drawing/2014/main" id="{D9DD2717-44F5-442A-A3FB-DEB6C5793684}"/>
              </a:ext>
            </a:extLst>
          </p:cNvPr>
          <p:cNvSpPr txBox="1"/>
          <p:nvPr/>
        </p:nvSpPr>
        <p:spPr>
          <a:xfrm>
            <a:off x="680720" y="681038"/>
            <a:ext cx="10942320" cy="4647426"/>
          </a:xfrm>
          <a:prstGeom prst="rect">
            <a:avLst/>
          </a:prstGeom>
          <a:noFill/>
        </p:spPr>
        <p:txBody>
          <a:bodyPr wrap="square" rtlCol="0">
            <a:spAutoFit/>
          </a:bodyPr>
          <a:lstStyle/>
          <a:p>
            <a:pPr marL="285750" indent="-285750">
              <a:buFont typeface="Arial" panose="020B0604020202020204" pitchFamily="34" charset="0"/>
              <a:buChar char="•"/>
            </a:pPr>
            <a:r>
              <a:rPr lang="en-US" sz="2800" dirty="0"/>
              <a:t>Slicer uses open volume formats by default. (We will see more in detail in Lab4).</a:t>
            </a:r>
          </a:p>
          <a:p>
            <a:pPr marL="742950" lvl="1" indent="-285750">
              <a:buFont typeface="Arial" panose="020B0604020202020204" pitchFamily="34" charset="0"/>
              <a:buChar char="•"/>
            </a:pPr>
            <a:r>
              <a:rPr lang="en-US" sz="2400" dirty="0"/>
              <a:t>Have your imaging center provide the original scan in DICOM or TIFF stacks. </a:t>
            </a:r>
          </a:p>
          <a:p>
            <a:pPr marL="742950" lvl="1" indent="-285750">
              <a:buFont typeface="Arial" panose="020B0604020202020204" pitchFamily="34" charset="0"/>
              <a:buChar char="•"/>
            </a:pPr>
            <a:r>
              <a:rPr lang="en-US" sz="2400" dirty="0"/>
              <a:t>If you have already done work in a software with proprietary software, see if you can export it into one of the common formats.</a:t>
            </a:r>
          </a:p>
          <a:p>
            <a:pPr marL="742950" lvl="1" indent="-285750">
              <a:buFont typeface="Arial" panose="020B0604020202020204" pitchFamily="34" charset="0"/>
              <a:buChar char="•"/>
            </a:pPr>
            <a:r>
              <a:rPr lang="en-US" sz="2400" dirty="0"/>
              <a:t>If not, see the company provide documentation on their format (especially problematic for microscope data). You can then describe the data to Slicer using NHDR format of Nearly Raw Raster Data format. Or we/developer community can possibly develop an import plugin that other can benefit too. </a:t>
            </a:r>
          </a:p>
          <a:p>
            <a:pPr marL="742950" lvl="1" indent="-285750">
              <a:buFont typeface="Arial" panose="020B0604020202020204" pitchFamily="34" charset="0"/>
              <a:buChar char="•"/>
            </a:pPr>
            <a:r>
              <a:rPr lang="en-US" sz="2400" dirty="0"/>
              <a:t>Try the </a:t>
            </a:r>
            <a:r>
              <a:rPr lang="en-US" sz="2400" dirty="0" err="1"/>
              <a:t>rawImageGuess</a:t>
            </a:r>
            <a:r>
              <a:rPr lang="en-US" sz="2400" dirty="0"/>
              <a:t> extension (</a:t>
            </a:r>
            <a:r>
              <a:rPr lang="en-US" sz="2400" dirty="0">
                <a:hlinkClick r:id="rId3"/>
              </a:rPr>
              <a:t>https://github.com/lassoan/SlicerRawImageGuess</a:t>
            </a:r>
            <a:r>
              <a:rPr lang="en-US" sz="2400" dirty="0"/>
              <a:t>)</a:t>
            </a:r>
          </a:p>
          <a:p>
            <a:pPr marL="742950" lvl="1" indent="-285750">
              <a:buFont typeface="Arial" panose="020B0604020202020204" pitchFamily="34" charset="0"/>
              <a:buChar char="•"/>
            </a:pPr>
            <a:r>
              <a:rPr lang="en-US" sz="2400" dirty="0"/>
              <a:t>Try the </a:t>
            </a:r>
            <a:r>
              <a:rPr lang="en-US" sz="2400" dirty="0" err="1"/>
              <a:t>Bioformats</a:t>
            </a:r>
            <a:r>
              <a:rPr lang="en-US" sz="2400" dirty="0"/>
              <a:t> plugin from Open Microscopy (available in Fiji). </a:t>
            </a:r>
          </a:p>
        </p:txBody>
      </p:sp>
    </p:spTree>
    <p:extLst>
      <p:ext uri="{BB962C8B-B14F-4D97-AF65-F5344CB8AC3E}">
        <p14:creationId xmlns:p14="http://schemas.microsoft.com/office/powerpoint/2010/main" val="2039418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1CE7-E98B-42B5-AD00-94264D609BA8}"/>
              </a:ext>
            </a:extLst>
          </p:cNvPr>
          <p:cNvSpPr>
            <a:spLocks noGrp="1"/>
          </p:cNvSpPr>
          <p:nvPr>
            <p:ph type="title"/>
          </p:nvPr>
        </p:nvSpPr>
        <p:spPr>
          <a:xfrm>
            <a:off x="147484" y="-126487"/>
            <a:ext cx="11897032" cy="1030922"/>
          </a:xfrm>
        </p:spPr>
        <p:txBody>
          <a:bodyPr/>
          <a:lstStyle/>
          <a:p>
            <a:pPr algn="ctr"/>
            <a:r>
              <a:rPr lang="en-US" b="1" dirty="0">
                <a:latin typeface="+mn-lt"/>
              </a:rPr>
              <a:t>How big of a dataset I can work on with Slicer?</a:t>
            </a:r>
          </a:p>
        </p:txBody>
      </p:sp>
      <p:sp>
        <p:nvSpPr>
          <p:cNvPr id="3" name="Content Placeholder 2">
            <a:extLst>
              <a:ext uri="{FF2B5EF4-FFF2-40B4-BE49-F238E27FC236}">
                <a16:creationId xmlns:a16="http://schemas.microsoft.com/office/drawing/2014/main" id="{93DB5E20-8222-4F56-90A9-90821AFDC876}"/>
              </a:ext>
            </a:extLst>
          </p:cNvPr>
          <p:cNvSpPr>
            <a:spLocks noGrp="1"/>
          </p:cNvSpPr>
          <p:nvPr>
            <p:ph sz="half" idx="1"/>
          </p:nvPr>
        </p:nvSpPr>
        <p:spPr>
          <a:xfrm>
            <a:off x="0" y="904434"/>
            <a:ext cx="12191999" cy="5953566"/>
          </a:xfrm>
        </p:spPr>
        <p:txBody>
          <a:bodyPr>
            <a:normAutofit fontScale="92500" lnSpcReduction="10000"/>
          </a:bodyPr>
          <a:lstStyle/>
          <a:p>
            <a:r>
              <a:rPr lang="en-US" dirty="0"/>
              <a:t>Depends on what you want to do:</a:t>
            </a:r>
          </a:p>
          <a:p>
            <a:r>
              <a:rPr lang="en-US" dirty="0"/>
              <a:t>Rule of thumb 6-10X more RAM than your dataset size.</a:t>
            </a:r>
          </a:p>
          <a:p>
            <a:pPr lvl="1"/>
            <a:r>
              <a:rPr lang="en-US" dirty="0"/>
              <a:t>E.g. 1024x1024x1024 scan with intensity ranges from 0-4096 would be 2GB when loaded</a:t>
            </a:r>
          </a:p>
          <a:p>
            <a:pPr lvl="1"/>
            <a:r>
              <a:rPr lang="en-US" dirty="0"/>
              <a:t>Depending on the type of the action, RAM requirement would be 4-20GB.  </a:t>
            </a:r>
          </a:p>
          <a:p>
            <a:pPr lvl="1"/>
            <a:r>
              <a:rPr lang="en-US" dirty="0"/>
              <a:t>Most filters and tasks Slicer is multi-threaded, thus would benefit from multi-core computer architecture</a:t>
            </a:r>
          </a:p>
          <a:p>
            <a:pPr lvl="1"/>
            <a:r>
              <a:rPr lang="en-US" dirty="0"/>
              <a:t>If you do registration, requirements would approximately double.</a:t>
            </a:r>
          </a:p>
          <a:p>
            <a:r>
              <a:rPr lang="en-US" dirty="0"/>
              <a:t>3D Volume Rendering (</a:t>
            </a:r>
            <a:r>
              <a:rPr lang="en-US" dirty="0" err="1"/>
              <a:t>Raycasting</a:t>
            </a:r>
            <a:r>
              <a:rPr lang="en-US" dirty="0"/>
              <a:t>) needs a high-end GPU with more memory than your largest dataset. </a:t>
            </a:r>
          </a:p>
          <a:p>
            <a:pPr lvl="1"/>
            <a:r>
              <a:rPr lang="en-US" dirty="0"/>
              <a:t>So, example above would work on a GPU with 3GB GPU RAM.</a:t>
            </a:r>
          </a:p>
          <a:p>
            <a:pPr lvl="1"/>
            <a:r>
              <a:rPr lang="en-US" dirty="0"/>
              <a:t>It also depends on your GPUs OpenGL hardware capabilities (check </a:t>
            </a:r>
            <a:r>
              <a:rPr lang="en-US" dirty="0">
                <a:hlinkClick r:id="rId2"/>
              </a:rPr>
              <a:t>https://opengl.gpuinfo.org/</a:t>
            </a:r>
            <a:r>
              <a:rPr lang="en-US" dirty="0"/>
              <a:t> )</a:t>
            </a:r>
          </a:p>
          <a:p>
            <a:pPr lvl="1"/>
            <a:r>
              <a:rPr lang="en-US" dirty="0"/>
              <a:t>CPU rendering always works, but usually slow (unless you have dozens of cores).</a:t>
            </a:r>
          </a:p>
          <a:p>
            <a:r>
              <a:rPr lang="en-US" dirty="0"/>
              <a:t>You can use </a:t>
            </a:r>
            <a:r>
              <a:rPr lang="en-US" dirty="0" err="1"/>
              <a:t>downsample</a:t>
            </a:r>
            <a:r>
              <a:rPr lang="en-US" dirty="0"/>
              <a:t> or crop your volume to match it to your hardware. </a:t>
            </a:r>
          </a:p>
          <a:p>
            <a:r>
              <a:rPr lang="en-US" dirty="0"/>
              <a:t>Keep your data as a 3D volume. Reading one large files is faster compared to reading thousands of small files.</a:t>
            </a:r>
          </a:p>
          <a:p>
            <a:r>
              <a:rPr lang="en-US" dirty="0"/>
              <a:t>NVME SSDs are very good investment. </a:t>
            </a:r>
          </a:p>
        </p:txBody>
      </p:sp>
    </p:spTree>
    <p:extLst>
      <p:ext uri="{BB962C8B-B14F-4D97-AF65-F5344CB8AC3E}">
        <p14:creationId xmlns:p14="http://schemas.microsoft.com/office/powerpoint/2010/main" val="4015715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5909-4A25-41B0-B9D1-DC8260AA8971}"/>
              </a:ext>
            </a:extLst>
          </p:cNvPr>
          <p:cNvSpPr>
            <a:spLocks noGrp="1"/>
          </p:cNvSpPr>
          <p:nvPr>
            <p:ph type="title"/>
          </p:nvPr>
        </p:nvSpPr>
        <p:spPr>
          <a:xfrm>
            <a:off x="838200" y="1"/>
            <a:ext cx="10515600" cy="814191"/>
          </a:xfrm>
        </p:spPr>
        <p:txBody>
          <a:bodyPr>
            <a:normAutofit/>
          </a:bodyPr>
          <a:lstStyle/>
          <a:p>
            <a:pPr algn="ctr"/>
            <a:r>
              <a:rPr lang="en-US" sz="4000" b="1" dirty="0">
                <a:latin typeface="+mn-lt"/>
              </a:rPr>
              <a:t>3D scans to 3D meshes</a:t>
            </a:r>
          </a:p>
        </p:txBody>
      </p:sp>
      <p:sp>
        <p:nvSpPr>
          <p:cNvPr id="3" name="Content Placeholder 2">
            <a:extLst>
              <a:ext uri="{FF2B5EF4-FFF2-40B4-BE49-F238E27FC236}">
                <a16:creationId xmlns:a16="http://schemas.microsoft.com/office/drawing/2014/main" id="{382DE3D3-B028-4BC1-9347-BD23AC730FE5}"/>
              </a:ext>
            </a:extLst>
          </p:cNvPr>
          <p:cNvSpPr>
            <a:spLocks noGrp="1"/>
          </p:cNvSpPr>
          <p:nvPr>
            <p:ph idx="1"/>
          </p:nvPr>
        </p:nvSpPr>
        <p:spPr>
          <a:xfrm>
            <a:off x="300625" y="814192"/>
            <a:ext cx="11511419" cy="6043807"/>
          </a:xfrm>
        </p:spPr>
        <p:txBody>
          <a:bodyPr>
            <a:normAutofit/>
          </a:bodyPr>
          <a:lstStyle/>
          <a:p>
            <a:r>
              <a:rPr lang="en-US" dirty="0"/>
              <a:t>In general avoid </a:t>
            </a:r>
            <a:r>
              <a:rPr lang="en-US" b="1" dirty="0" err="1"/>
              <a:t>mCT</a:t>
            </a:r>
            <a:r>
              <a:rPr lang="en-US" b="1" dirty="0"/>
              <a:t>-&gt; polygon mesh conversion</a:t>
            </a:r>
            <a:r>
              <a:rPr lang="en-US" dirty="0"/>
              <a:t>, unless your analytical software calls specifically for geometry (e.g., auto3Dgm). Because:</a:t>
            </a:r>
          </a:p>
          <a:p>
            <a:pPr lvl="1"/>
            <a:r>
              <a:rPr lang="en-US" sz="2800" dirty="0"/>
              <a:t>Image intensity information is useful and necessary for tasks (e.g., registration, segmentation)</a:t>
            </a:r>
          </a:p>
          <a:p>
            <a:pPr lvl="1"/>
            <a:r>
              <a:rPr lang="en-US" sz="2800" dirty="0"/>
              <a:t>Volume rendering of a volumetric scan is typically superior to the 3D rendering of meshes derived from the same scans. </a:t>
            </a:r>
          </a:p>
          <a:p>
            <a:pPr lvl="1"/>
            <a:r>
              <a:rPr lang="en-US" sz="2800" dirty="0"/>
              <a:t>Most importantly for landmarking you do </a:t>
            </a:r>
            <a:r>
              <a:rPr lang="en-US" sz="2800" b="1" dirty="0"/>
              <a:t>NOT</a:t>
            </a:r>
            <a:r>
              <a:rPr lang="en-US" sz="2800" dirty="0"/>
              <a:t> need meshes (unless your data comes from surface scanners). In fact, one of the benefits of volumetric scan is to be able to look at cross-sections (e.g., endocranial landmarks), which would be difficult with meshes. </a:t>
            </a:r>
          </a:p>
          <a:p>
            <a:endParaRPr lang="en-US" dirty="0"/>
          </a:p>
          <a:p>
            <a:r>
              <a:rPr lang="en-US" b="1" dirty="0"/>
              <a:t>If you do need meshes, do the conversion yourself by knowing each of the steps involved and what it does to the data. </a:t>
            </a:r>
          </a:p>
          <a:p>
            <a:endParaRPr lang="en-US" dirty="0"/>
          </a:p>
        </p:txBody>
      </p:sp>
    </p:spTree>
    <p:extLst>
      <p:ext uri="{BB962C8B-B14F-4D97-AF65-F5344CB8AC3E}">
        <p14:creationId xmlns:p14="http://schemas.microsoft.com/office/powerpoint/2010/main" val="1987389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3ADA7BAE-2F8F-4B23-97FC-7209CB462029}"/>
              </a:ext>
            </a:extLst>
          </p:cNvPr>
          <p:cNvSpPr>
            <a:spLocks noGrp="1"/>
          </p:cNvSpPr>
          <p:nvPr>
            <p:ph type="title"/>
          </p:nvPr>
        </p:nvSpPr>
        <p:spPr>
          <a:xfrm>
            <a:off x="838200" y="0"/>
            <a:ext cx="10515600" cy="752475"/>
          </a:xfrm>
        </p:spPr>
        <p:txBody>
          <a:bodyPr>
            <a:normAutofit/>
          </a:bodyPr>
          <a:lstStyle/>
          <a:p>
            <a:pPr algn="ctr"/>
            <a:r>
              <a:rPr lang="en-US" altLang="en-US" sz="4000" b="1" dirty="0">
                <a:latin typeface="+mn-lt"/>
              </a:rPr>
              <a:t>Don’t believe everything you see. </a:t>
            </a:r>
          </a:p>
        </p:txBody>
      </p:sp>
      <p:pic>
        <p:nvPicPr>
          <p:cNvPr id="24579" name="Content Placeholder 3">
            <a:extLst>
              <a:ext uri="{FF2B5EF4-FFF2-40B4-BE49-F238E27FC236}">
                <a16:creationId xmlns:a16="http://schemas.microsoft.com/office/drawing/2014/main" id="{57AB336D-9EB5-4438-9360-94402C9227E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456226" y="662782"/>
            <a:ext cx="5105400" cy="4525963"/>
          </a:xfrm>
        </p:spPr>
      </p:pic>
      <p:pic>
        <p:nvPicPr>
          <p:cNvPr id="24580" name="Picture 4">
            <a:extLst>
              <a:ext uri="{FF2B5EF4-FFF2-40B4-BE49-F238E27FC236}">
                <a16:creationId xmlns:a16="http://schemas.microsoft.com/office/drawing/2014/main" id="{97480F45-EA50-4DB5-9EFA-EA6E7793B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5293" y="3022601"/>
            <a:ext cx="36560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a:extLst>
              <a:ext uri="{FF2B5EF4-FFF2-40B4-BE49-F238E27FC236}">
                <a16:creationId xmlns:a16="http://schemas.microsoft.com/office/drawing/2014/main" id="{6A9D674F-38AA-433A-AA70-B636C90E177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33619" y="3022601"/>
            <a:ext cx="365601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CEE-AFE9-4606-9ADF-B1D6221157F0}"/>
              </a:ext>
            </a:extLst>
          </p:cNvPr>
          <p:cNvSpPr>
            <a:spLocks noGrp="1"/>
          </p:cNvSpPr>
          <p:nvPr>
            <p:ph type="title"/>
          </p:nvPr>
        </p:nvSpPr>
        <p:spPr>
          <a:xfrm>
            <a:off x="0" y="1"/>
            <a:ext cx="12192000" cy="761999"/>
          </a:xfrm>
        </p:spPr>
        <p:txBody>
          <a:bodyPr>
            <a:normAutofit/>
          </a:bodyPr>
          <a:lstStyle/>
          <a:p>
            <a:pPr algn="ctr"/>
            <a:r>
              <a:rPr lang="en-US" sz="4000" b="1" dirty="0">
                <a:latin typeface="+mn-lt"/>
              </a:rPr>
              <a:t>3D specimens are same thing as museum specimens</a:t>
            </a:r>
          </a:p>
        </p:txBody>
      </p:sp>
      <p:sp>
        <p:nvSpPr>
          <p:cNvPr id="3" name="Content Placeholder 2">
            <a:extLst>
              <a:ext uri="{FF2B5EF4-FFF2-40B4-BE49-F238E27FC236}">
                <a16:creationId xmlns:a16="http://schemas.microsoft.com/office/drawing/2014/main" id="{D6C882B4-C19A-49E0-80BB-6F7C6E0564CE}"/>
              </a:ext>
            </a:extLst>
          </p:cNvPr>
          <p:cNvSpPr>
            <a:spLocks noGrp="1"/>
          </p:cNvSpPr>
          <p:nvPr>
            <p:ph idx="1"/>
          </p:nvPr>
        </p:nvSpPr>
        <p:spPr>
          <a:xfrm>
            <a:off x="425885" y="1202499"/>
            <a:ext cx="11523945" cy="3870542"/>
          </a:xfrm>
        </p:spPr>
        <p:txBody>
          <a:bodyPr/>
          <a:lstStyle/>
          <a:p>
            <a:r>
              <a:rPr lang="en-US" dirty="0"/>
              <a:t>You wouldn’t work on random specimens without provenance information</a:t>
            </a:r>
          </a:p>
          <a:p>
            <a:r>
              <a:rPr lang="en-US" dirty="0"/>
              <a:t>Why would you work with random 3D meshes on internet?</a:t>
            </a:r>
          </a:p>
          <a:p>
            <a:pPr marL="0" indent="0">
              <a:buNone/>
            </a:pPr>
            <a:r>
              <a:rPr lang="en-US" dirty="0"/>
              <a:t>(metrological quality, what was the segmentation pipeline, </a:t>
            </a:r>
            <a:r>
              <a:rPr lang="en-US" dirty="0" err="1"/>
              <a:t>etc</a:t>
            </a:r>
            <a:r>
              <a:rPr lang="en-US" dirty="0"/>
              <a:t>)</a:t>
            </a:r>
          </a:p>
          <a:p>
            <a:r>
              <a:rPr lang="en-US" dirty="0"/>
              <a:t>Our goal is to teach you the basic concepts of image manipulation so that you can do all necessary steps on your own using Slicer (or other software of your choice).</a:t>
            </a:r>
          </a:p>
          <a:p>
            <a:r>
              <a:rPr lang="en-US" dirty="0"/>
              <a:t>When you publish results/scans, consider making the raw image (scan) data available as part of it (e.g., </a:t>
            </a:r>
            <a:r>
              <a:rPr lang="en-US" dirty="0" err="1"/>
              <a:t>MorphoSource</a:t>
            </a:r>
            <a:r>
              <a:rPr lang="en-US" dirty="0"/>
              <a:t>). </a:t>
            </a:r>
          </a:p>
          <a:p>
            <a:pPr marL="0" indent="0">
              <a:buNone/>
            </a:pPr>
            <a:endParaRPr lang="en-US" dirty="0"/>
          </a:p>
        </p:txBody>
      </p:sp>
    </p:spTree>
    <p:extLst>
      <p:ext uri="{BB962C8B-B14F-4D97-AF65-F5344CB8AC3E}">
        <p14:creationId xmlns:p14="http://schemas.microsoft.com/office/powerpoint/2010/main" val="289689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1E55-1612-4EAE-B452-9D159CC27EC1}"/>
              </a:ext>
            </a:extLst>
          </p:cNvPr>
          <p:cNvSpPr>
            <a:spLocks noGrp="1"/>
          </p:cNvSpPr>
          <p:nvPr>
            <p:ph type="title"/>
          </p:nvPr>
        </p:nvSpPr>
        <p:spPr/>
        <p:txBody>
          <a:bodyPr/>
          <a:lstStyle/>
          <a:p>
            <a:r>
              <a:rPr lang="en-US" b="1" dirty="0"/>
              <a:t>Data acquisition: 2D, Cephalometry</a:t>
            </a:r>
          </a:p>
        </p:txBody>
      </p:sp>
      <p:pic>
        <p:nvPicPr>
          <p:cNvPr id="7" name="Picture 6">
            <a:extLst>
              <a:ext uri="{FF2B5EF4-FFF2-40B4-BE49-F238E27FC236}">
                <a16:creationId xmlns:a16="http://schemas.microsoft.com/office/drawing/2014/main" id="{0C01D292-CFFC-4936-9107-60E3425D15B3}"/>
              </a:ext>
            </a:extLst>
          </p:cNvPr>
          <p:cNvPicPr>
            <a:picLocks noChangeAspect="1"/>
          </p:cNvPicPr>
          <p:nvPr/>
        </p:nvPicPr>
        <p:blipFill rotWithShape="1">
          <a:blip r:embed="rId3">
            <a:extLst>
              <a:ext uri="{28A0092B-C50C-407E-A947-70E740481C1C}">
                <a14:useLocalDpi xmlns:a14="http://schemas.microsoft.com/office/drawing/2010/main" val="0"/>
              </a:ext>
            </a:extLst>
          </a:blip>
          <a:srcRect l="9100" t="919" r="21874" b="7618"/>
          <a:stretch/>
        </p:blipFill>
        <p:spPr>
          <a:xfrm>
            <a:off x="5970496" y="1690687"/>
            <a:ext cx="5236428" cy="4925265"/>
          </a:xfrm>
          <a:prstGeom prst="rect">
            <a:avLst/>
          </a:prstGeom>
        </p:spPr>
      </p:pic>
      <p:pic>
        <p:nvPicPr>
          <p:cNvPr id="5" name="Content Placeholder 4">
            <a:extLst>
              <a:ext uri="{FF2B5EF4-FFF2-40B4-BE49-F238E27FC236}">
                <a16:creationId xmlns:a16="http://schemas.microsoft.com/office/drawing/2014/main" id="{615926B4-CD4D-4B3A-99C9-E3D9D1A53C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156851"/>
            <a:ext cx="3608294" cy="3677243"/>
          </a:xfrm>
        </p:spPr>
      </p:pic>
    </p:spTree>
    <p:extLst>
      <p:ext uri="{BB962C8B-B14F-4D97-AF65-F5344CB8AC3E}">
        <p14:creationId xmlns:p14="http://schemas.microsoft.com/office/powerpoint/2010/main" val="602669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214A-6930-4F09-89C2-81712E8EE578}"/>
              </a:ext>
            </a:extLst>
          </p:cNvPr>
          <p:cNvSpPr>
            <a:spLocks noGrp="1"/>
          </p:cNvSpPr>
          <p:nvPr>
            <p:ph type="title"/>
          </p:nvPr>
        </p:nvSpPr>
        <p:spPr/>
        <p:txBody>
          <a:bodyPr/>
          <a:lstStyle/>
          <a:p>
            <a:r>
              <a:rPr lang="en-US" b="1" dirty="0"/>
              <a:t>Data acquisition: 3D Photo-</a:t>
            </a:r>
            <a:r>
              <a:rPr lang="en-US" b="1" dirty="0" err="1"/>
              <a:t>stereogrammetry</a:t>
            </a:r>
            <a:endParaRPr lang="en-US" b="1" dirty="0"/>
          </a:p>
        </p:txBody>
      </p:sp>
      <p:pic>
        <p:nvPicPr>
          <p:cNvPr id="5" name="Content Placeholder 4">
            <a:extLst>
              <a:ext uri="{FF2B5EF4-FFF2-40B4-BE49-F238E27FC236}">
                <a16:creationId xmlns:a16="http://schemas.microsoft.com/office/drawing/2014/main" id="{F7FCDD42-6BFB-4EB5-9A2C-D08F39853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675" y="2029120"/>
            <a:ext cx="5671247" cy="3240712"/>
          </a:xfrm>
        </p:spPr>
      </p:pic>
      <p:pic>
        <p:nvPicPr>
          <p:cNvPr id="7" name="Picture 6">
            <a:extLst>
              <a:ext uri="{FF2B5EF4-FFF2-40B4-BE49-F238E27FC236}">
                <a16:creationId xmlns:a16="http://schemas.microsoft.com/office/drawing/2014/main" id="{C825E3C5-FF03-4068-8E4F-5003EBCD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903" y="2134998"/>
            <a:ext cx="5485960" cy="3134834"/>
          </a:xfrm>
          <a:prstGeom prst="rect">
            <a:avLst/>
          </a:prstGeom>
        </p:spPr>
      </p:pic>
    </p:spTree>
    <p:extLst>
      <p:ext uri="{BB962C8B-B14F-4D97-AF65-F5344CB8AC3E}">
        <p14:creationId xmlns:p14="http://schemas.microsoft.com/office/powerpoint/2010/main" val="540377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7634-C6CE-4223-879B-E63EE2E52FF6}"/>
              </a:ext>
            </a:extLst>
          </p:cNvPr>
          <p:cNvSpPr>
            <a:spLocks noGrp="1"/>
          </p:cNvSpPr>
          <p:nvPr>
            <p:ph type="title"/>
          </p:nvPr>
        </p:nvSpPr>
        <p:spPr>
          <a:xfrm>
            <a:off x="0" y="365125"/>
            <a:ext cx="12192000" cy="1325563"/>
          </a:xfrm>
        </p:spPr>
        <p:txBody>
          <a:bodyPr/>
          <a:lstStyle/>
          <a:p>
            <a:pPr algn="ctr"/>
            <a:r>
              <a:rPr lang="en-US" b="1" dirty="0"/>
              <a:t>Data acquisition: Volumetric scans (MR, CT, CBCT)</a:t>
            </a:r>
            <a:endParaRPr lang="en-US" dirty="0"/>
          </a:p>
        </p:txBody>
      </p:sp>
      <p:pic>
        <p:nvPicPr>
          <p:cNvPr id="4" name="Content Placeholder 3">
            <a:extLst>
              <a:ext uri="{FF2B5EF4-FFF2-40B4-BE49-F238E27FC236}">
                <a16:creationId xmlns:a16="http://schemas.microsoft.com/office/drawing/2014/main" id="{78F04834-5574-4B3D-AAF4-F96586288318}"/>
              </a:ext>
            </a:extLst>
          </p:cNvPr>
          <p:cNvPicPr>
            <a:picLocks noGrp="1" noChangeAspect="1"/>
          </p:cNvPicPr>
          <p:nvPr>
            <p:ph idx="1"/>
          </p:nvPr>
        </p:nvPicPr>
        <p:blipFill>
          <a:blip r:embed="rId3"/>
          <a:stretch>
            <a:fillRect/>
          </a:stretch>
        </p:blipFill>
        <p:spPr>
          <a:xfrm>
            <a:off x="192948" y="1690688"/>
            <a:ext cx="3579102" cy="4351338"/>
          </a:xfrm>
          <a:prstGeom prst="rect">
            <a:avLst/>
          </a:prstGeom>
        </p:spPr>
      </p:pic>
      <p:pic>
        <p:nvPicPr>
          <p:cNvPr id="3" name="Picture 2">
            <a:extLst>
              <a:ext uri="{FF2B5EF4-FFF2-40B4-BE49-F238E27FC236}">
                <a16:creationId xmlns:a16="http://schemas.microsoft.com/office/drawing/2014/main" id="{69489CA7-5C0E-4E6F-AA08-53A7FD2C23FA}"/>
              </a:ext>
            </a:extLst>
          </p:cNvPr>
          <p:cNvPicPr>
            <a:picLocks noChangeAspect="1"/>
          </p:cNvPicPr>
          <p:nvPr/>
        </p:nvPicPr>
        <p:blipFill>
          <a:blip r:embed="rId4"/>
          <a:stretch>
            <a:fillRect/>
          </a:stretch>
        </p:blipFill>
        <p:spPr>
          <a:xfrm>
            <a:off x="3978749" y="1690688"/>
            <a:ext cx="4290118" cy="4351338"/>
          </a:xfrm>
          <a:prstGeom prst="rect">
            <a:avLst/>
          </a:prstGeom>
        </p:spPr>
      </p:pic>
      <p:sp>
        <p:nvSpPr>
          <p:cNvPr id="5" name="TextBox 4">
            <a:extLst>
              <a:ext uri="{FF2B5EF4-FFF2-40B4-BE49-F238E27FC236}">
                <a16:creationId xmlns:a16="http://schemas.microsoft.com/office/drawing/2014/main" id="{A15348E1-FCBC-4D73-8A08-092E2AB0EECD}"/>
              </a:ext>
            </a:extLst>
          </p:cNvPr>
          <p:cNvSpPr txBox="1"/>
          <p:nvPr/>
        </p:nvSpPr>
        <p:spPr>
          <a:xfrm>
            <a:off x="1700210" y="6235796"/>
            <a:ext cx="564578" cy="369332"/>
          </a:xfrm>
          <a:prstGeom prst="rect">
            <a:avLst/>
          </a:prstGeom>
          <a:noFill/>
        </p:spPr>
        <p:txBody>
          <a:bodyPr wrap="none" rtlCol="0">
            <a:spAutoFit/>
          </a:bodyPr>
          <a:lstStyle/>
          <a:p>
            <a:r>
              <a:rPr lang="en-US" dirty="0"/>
              <a:t>MRI</a:t>
            </a:r>
          </a:p>
        </p:txBody>
      </p:sp>
      <p:sp>
        <p:nvSpPr>
          <p:cNvPr id="6" name="TextBox 5">
            <a:extLst>
              <a:ext uri="{FF2B5EF4-FFF2-40B4-BE49-F238E27FC236}">
                <a16:creationId xmlns:a16="http://schemas.microsoft.com/office/drawing/2014/main" id="{01785050-5D0D-4310-AE26-19E546A0CB04}"/>
              </a:ext>
            </a:extLst>
          </p:cNvPr>
          <p:cNvSpPr txBox="1"/>
          <p:nvPr/>
        </p:nvSpPr>
        <p:spPr>
          <a:xfrm>
            <a:off x="5788844" y="6140688"/>
            <a:ext cx="669927" cy="369332"/>
          </a:xfrm>
          <a:prstGeom prst="rect">
            <a:avLst/>
          </a:prstGeom>
          <a:noFill/>
        </p:spPr>
        <p:txBody>
          <a:bodyPr wrap="none" rtlCol="0">
            <a:spAutoFit/>
          </a:bodyPr>
          <a:lstStyle/>
          <a:p>
            <a:r>
              <a:rPr lang="en-US" dirty="0"/>
              <a:t>CBCT</a:t>
            </a:r>
          </a:p>
        </p:txBody>
      </p:sp>
      <p:pic>
        <p:nvPicPr>
          <p:cNvPr id="7" name="Picture 6">
            <a:extLst>
              <a:ext uri="{FF2B5EF4-FFF2-40B4-BE49-F238E27FC236}">
                <a16:creationId xmlns:a16="http://schemas.microsoft.com/office/drawing/2014/main" id="{BB39D244-1A3D-42B4-BF07-AA256ABACD3F}"/>
              </a:ext>
            </a:extLst>
          </p:cNvPr>
          <p:cNvPicPr>
            <a:picLocks noChangeAspect="1"/>
          </p:cNvPicPr>
          <p:nvPr/>
        </p:nvPicPr>
        <p:blipFill rotWithShape="1">
          <a:blip r:embed="rId5"/>
          <a:srcRect l="7555" r="22663"/>
          <a:stretch/>
        </p:blipFill>
        <p:spPr>
          <a:xfrm>
            <a:off x="8466947" y="1678070"/>
            <a:ext cx="3513221" cy="4363956"/>
          </a:xfrm>
          <a:prstGeom prst="rect">
            <a:avLst/>
          </a:prstGeom>
        </p:spPr>
      </p:pic>
      <p:sp>
        <p:nvSpPr>
          <p:cNvPr id="8" name="TextBox 7">
            <a:extLst>
              <a:ext uri="{FF2B5EF4-FFF2-40B4-BE49-F238E27FC236}">
                <a16:creationId xmlns:a16="http://schemas.microsoft.com/office/drawing/2014/main" id="{F0DEBEE2-B64F-4A2B-AB22-9D79FB946313}"/>
              </a:ext>
            </a:extLst>
          </p:cNvPr>
          <p:cNvSpPr txBox="1"/>
          <p:nvPr/>
        </p:nvSpPr>
        <p:spPr>
          <a:xfrm>
            <a:off x="10012826" y="6140688"/>
            <a:ext cx="421462" cy="369332"/>
          </a:xfrm>
          <a:prstGeom prst="rect">
            <a:avLst/>
          </a:prstGeom>
          <a:noFill/>
        </p:spPr>
        <p:txBody>
          <a:bodyPr wrap="none" rtlCol="0">
            <a:spAutoFit/>
          </a:bodyPr>
          <a:lstStyle/>
          <a:p>
            <a:r>
              <a:rPr lang="en-US" dirty="0"/>
              <a:t>CT</a:t>
            </a:r>
          </a:p>
        </p:txBody>
      </p:sp>
    </p:spTree>
    <p:extLst>
      <p:ext uri="{BB962C8B-B14F-4D97-AF65-F5344CB8AC3E}">
        <p14:creationId xmlns:p14="http://schemas.microsoft.com/office/powerpoint/2010/main" val="238929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00AFA-1FC0-49CB-AC4B-27D93FAD9B97}"/>
              </a:ext>
            </a:extLst>
          </p:cNvPr>
          <p:cNvSpPr>
            <a:spLocks noGrp="1"/>
          </p:cNvSpPr>
          <p:nvPr>
            <p:ph type="title"/>
          </p:nvPr>
        </p:nvSpPr>
        <p:spPr>
          <a:xfrm>
            <a:off x="912029" y="0"/>
            <a:ext cx="10515600" cy="1325563"/>
          </a:xfrm>
        </p:spPr>
        <p:txBody>
          <a:bodyPr>
            <a:normAutofit/>
          </a:bodyPr>
          <a:lstStyle/>
          <a:p>
            <a:pPr algn="ctr"/>
            <a:r>
              <a:rPr lang="en-US" sz="4000" b="1" dirty="0">
                <a:latin typeface="+mn-lt"/>
              </a:rPr>
              <a:t>Unfolding the genotype/phenotype map in craniofacial system</a:t>
            </a:r>
          </a:p>
        </p:txBody>
      </p:sp>
      <p:pic>
        <p:nvPicPr>
          <p:cNvPr id="12" name="Content Placeholder 11">
            <a:extLst>
              <a:ext uri="{FF2B5EF4-FFF2-40B4-BE49-F238E27FC236}">
                <a16:creationId xmlns:a16="http://schemas.microsoft.com/office/drawing/2014/main" id="{F52B94D5-8D7E-4073-B0A6-202A8F7626A9}"/>
              </a:ext>
            </a:extLst>
          </p:cNvPr>
          <p:cNvPicPr>
            <a:picLocks noGrp="1" noChangeAspect="1"/>
          </p:cNvPicPr>
          <p:nvPr>
            <p:ph sz="half" idx="2"/>
          </p:nvPr>
        </p:nvPicPr>
        <p:blipFill>
          <a:blip r:embed="rId5"/>
          <a:stretch>
            <a:fillRect/>
          </a:stretch>
        </p:blipFill>
        <p:spPr>
          <a:xfrm>
            <a:off x="4072197" y="1325563"/>
            <a:ext cx="8119803" cy="2826839"/>
          </a:xfrm>
          <a:prstGeom prst="rect">
            <a:avLst/>
          </a:prstGeom>
        </p:spPr>
      </p:pic>
      <p:pic>
        <p:nvPicPr>
          <p:cNvPr id="15" name="Log.CentroidSize_top">
            <a:hlinkClick r:id="" action="ppaction://media"/>
            <a:extLst>
              <a:ext uri="{FF2B5EF4-FFF2-40B4-BE49-F238E27FC236}">
                <a16:creationId xmlns:a16="http://schemas.microsoft.com/office/drawing/2014/main" id="{6FC046CB-AD4F-4887-AFB5-6F9A73663C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2170" b="11031"/>
          <a:stretch/>
        </p:blipFill>
        <p:spPr>
          <a:xfrm rot="16200000">
            <a:off x="-1005205" y="2573301"/>
            <a:ext cx="4286250" cy="2560320"/>
          </a:xfrm>
          <a:prstGeom prst="rect">
            <a:avLst/>
          </a:prstGeom>
        </p:spPr>
      </p:pic>
      <p:pic>
        <p:nvPicPr>
          <p:cNvPr id="16" name="Content Placeholder 3">
            <a:extLst>
              <a:ext uri="{FF2B5EF4-FFF2-40B4-BE49-F238E27FC236}">
                <a16:creationId xmlns:a16="http://schemas.microsoft.com/office/drawing/2014/main" id="{45149B54-5C64-4C1B-92E9-BDAB0EF54236}"/>
              </a:ext>
            </a:extLst>
          </p:cNvPr>
          <p:cNvPicPr>
            <a:picLocks noGrp="1" noChangeAspect="1"/>
          </p:cNvPicPr>
          <p:nvPr>
            <p:ph idx="1"/>
          </p:nvPr>
        </p:nvPicPr>
        <p:blipFill>
          <a:blip r:embed="rId7"/>
          <a:stretch>
            <a:fillRect/>
          </a:stretch>
        </p:blipFill>
        <p:spPr>
          <a:xfrm>
            <a:off x="2236351" y="1554068"/>
            <a:ext cx="2017575" cy="4351338"/>
          </a:xfrm>
          <a:prstGeom prst="rect">
            <a:avLst/>
          </a:prstGeom>
        </p:spPr>
      </p:pic>
      <p:sp>
        <p:nvSpPr>
          <p:cNvPr id="17" name="Rectangle 16">
            <a:extLst>
              <a:ext uri="{FF2B5EF4-FFF2-40B4-BE49-F238E27FC236}">
                <a16:creationId xmlns:a16="http://schemas.microsoft.com/office/drawing/2014/main" id="{12003DAE-CF88-4E08-A485-C0FA88FAC790}"/>
              </a:ext>
            </a:extLst>
          </p:cNvPr>
          <p:cNvSpPr/>
          <p:nvPr/>
        </p:nvSpPr>
        <p:spPr>
          <a:xfrm>
            <a:off x="4413533" y="4152402"/>
            <a:ext cx="7618860" cy="2462213"/>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effectLst/>
              </a:rPr>
              <a:t>Maga AM, et al. 2015. Quantitative trait loci affecting the 3D skull shape and size in mouse and prioritization of candidate genes in-silico. </a:t>
            </a:r>
            <a:r>
              <a:rPr lang="en-US" i="1" dirty="0">
                <a:effectLst/>
              </a:rPr>
              <a:t>Frontiers in Physiology | Craniofacial Biology </a:t>
            </a:r>
            <a:r>
              <a:rPr lang="en-US" dirty="0">
                <a:effectLst/>
              </a:rPr>
              <a:t>6:92.</a:t>
            </a:r>
          </a:p>
          <a:p>
            <a:pPr marL="285750" indent="-285750">
              <a:spcBef>
                <a:spcPts val="600"/>
              </a:spcBef>
              <a:buFont typeface="Arial" panose="020B0604020202020204" pitchFamily="34" charset="0"/>
              <a:buChar char="•"/>
            </a:pPr>
            <a:r>
              <a:rPr lang="en-US" dirty="0">
                <a:effectLst/>
              </a:rPr>
              <a:t>Navarro N, Maga AM. 2016. Does 3D Phenotyping Yield Substantial Insights in the Genetics of the Mouse Mandible Shape? </a:t>
            </a:r>
            <a:r>
              <a:rPr lang="en-US" i="1" dirty="0">
                <a:effectLst/>
              </a:rPr>
              <a:t>G3: Genes, Genomes, Genetics </a:t>
            </a:r>
            <a:r>
              <a:rPr lang="en-US" dirty="0">
                <a:effectLst/>
              </a:rPr>
              <a:t>6:1153–1163.</a:t>
            </a:r>
          </a:p>
          <a:p>
            <a:pPr marL="285750" indent="-285750">
              <a:spcBef>
                <a:spcPts val="600"/>
              </a:spcBef>
              <a:buFont typeface="Arial" panose="020B0604020202020204" pitchFamily="34" charset="0"/>
              <a:buChar char="•"/>
            </a:pPr>
            <a:r>
              <a:rPr lang="en-US" dirty="0">
                <a:effectLst/>
              </a:rPr>
              <a:t>Navarro N, Maga AM. 2018. Genetic mapping of molar size relations identifies inhibitory locus for third molars in mice. </a:t>
            </a:r>
            <a:r>
              <a:rPr lang="en-US" i="1" dirty="0">
                <a:effectLst/>
              </a:rPr>
              <a:t>Heredity</a:t>
            </a:r>
            <a:r>
              <a:rPr lang="en-US" dirty="0">
                <a:effectLst/>
              </a:rPr>
              <a:t> 121:1–11.</a:t>
            </a:r>
          </a:p>
        </p:txBody>
      </p:sp>
    </p:spTree>
    <p:extLst>
      <p:ext uri="{BB962C8B-B14F-4D97-AF65-F5344CB8AC3E}">
        <p14:creationId xmlns:p14="http://schemas.microsoft.com/office/powerpoint/2010/main" val="12897030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vol="80000">
                <p:cTn id="7" repeatCount="indefinite" fill="hold" display="0">
                  <p:stCondLst>
                    <p:cond delay="indefinite"/>
                  </p:stCondLst>
                </p:cTn>
                <p:tgtEl>
                  <p:spTgt spid="1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E3D6-F52F-43CF-B33C-9A468106E2CE}"/>
              </a:ext>
            </a:extLst>
          </p:cNvPr>
          <p:cNvSpPr>
            <a:spLocks noGrp="1"/>
          </p:cNvSpPr>
          <p:nvPr>
            <p:ph type="title"/>
          </p:nvPr>
        </p:nvSpPr>
        <p:spPr>
          <a:xfrm>
            <a:off x="869577" y="0"/>
            <a:ext cx="10515600" cy="797859"/>
          </a:xfrm>
        </p:spPr>
        <p:txBody>
          <a:bodyPr>
            <a:normAutofit/>
          </a:bodyPr>
          <a:lstStyle/>
          <a:p>
            <a:pPr algn="ctr"/>
            <a:r>
              <a:rPr lang="en-US" b="1" dirty="0"/>
              <a:t>3D Fluorescent Microscopy Revolution</a:t>
            </a:r>
          </a:p>
        </p:txBody>
      </p:sp>
      <p:pic>
        <p:nvPicPr>
          <p:cNvPr id="8" name="Content Placeholder 7">
            <a:extLst>
              <a:ext uri="{FF2B5EF4-FFF2-40B4-BE49-F238E27FC236}">
                <a16:creationId xmlns:a16="http://schemas.microsoft.com/office/drawing/2014/main" id="{B256C70A-F7D4-46D6-8ABB-53CA16B9EB2D}"/>
              </a:ext>
            </a:extLst>
          </p:cNvPr>
          <p:cNvPicPr>
            <a:picLocks noGrp="1" noChangeAspect="1"/>
          </p:cNvPicPr>
          <p:nvPr>
            <p:ph idx="1"/>
          </p:nvPr>
        </p:nvPicPr>
        <p:blipFill>
          <a:blip r:embed="rId2"/>
          <a:stretch>
            <a:fillRect/>
          </a:stretch>
        </p:blipFill>
        <p:spPr>
          <a:xfrm>
            <a:off x="869577" y="1201399"/>
            <a:ext cx="10515600" cy="3625679"/>
          </a:xfrm>
          <a:prstGeom prst="rect">
            <a:avLst/>
          </a:prstGeom>
        </p:spPr>
      </p:pic>
    </p:spTree>
    <p:extLst>
      <p:ext uri="{BB962C8B-B14F-4D97-AF65-F5344CB8AC3E}">
        <p14:creationId xmlns:p14="http://schemas.microsoft.com/office/powerpoint/2010/main" val="2351629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4418-FBED-4B3E-AB84-3F16F68C103D}"/>
              </a:ext>
            </a:extLst>
          </p:cNvPr>
          <p:cNvSpPr>
            <a:spLocks noGrp="1"/>
          </p:cNvSpPr>
          <p:nvPr>
            <p:ph type="title"/>
          </p:nvPr>
        </p:nvSpPr>
        <p:spPr>
          <a:xfrm>
            <a:off x="3849461" y="86771"/>
            <a:ext cx="4718957" cy="781957"/>
          </a:xfrm>
        </p:spPr>
        <p:txBody>
          <a:bodyPr/>
          <a:lstStyle/>
          <a:p>
            <a:r>
              <a:rPr lang="en-US" b="1" dirty="0"/>
              <a:t>Acknowledgements</a:t>
            </a:r>
          </a:p>
        </p:txBody>
      </p:sp>
      <p:sp>
        <p:nvSpPr>
          <p:cNvPr id="6" name="TextBox 5">
            <a:extLst>
              <a:ext uri="{FF2B5EF4-FFF2-40B4-BE49-F238E27FC236}">
                <a16:creationId xmlns:a16="http://schemas.microsoft.com/office/drawing/2014/main" id="{064E369A-8B40-4296-9204-B118407FDDF8}"/>
              </a:ext>
            </a:extLst>
          </p:cNvPr>
          <p:cNvSpPr txBox="1"/>
          <p:nvPr/>
        </p:nvSpPr>
        <p:spPr>
          <a:xfrm>
            <a:off x="142593" y="882412"/>
            <a:ext cx="7059289" cy="2677656"/>
          </a:xfrm>
          <a:prstGeom prst="rect">
            <a:avLst/>
          </a:prstGeom>
          <a:noFill/>
        </p:spPr>
        <p:txBody>
          <a:bodyPr wrap="square" rtlCol="0">
            <a:spAutoFit/>
          </a:bodyPr>
          <a:lstStyle/>
          <a:p>
            <a:r>
              <a:rPr lang="en-US" sz="2400" b="1" u="sng" dirty="0"/>
              <a:t>Extended </a:t>
            </a:r>
            <a:r>
              <a:rPr lang="en-US" sz="2400" b="1" u="sng" dirty="0" err="1"/>
              <a:t>SlicerMorph</a:t>
            </a:r>
            <a:r>
              <a:rPr lang="en-US" sz="2400" b="1" u="sng" dirty="0"/>
              <a:t> Team</a:t>
            </a:r>
          </a:p>
          <a:p>
            <a:pPr lvl="1"/>
            <a:r>
              <a:rPr lang="en-US" sz="2400" dirty="0"/>
              <a:t>Sara Rolfe (UW/SCRI, Lead Developer)</a:t>
            </a:r>
          </a:p>
          <a:p>
            <a:pPr lvl="1"/>
            <a:r>
              <a:rPr lang="en-US" sz="2400" dirty="0"/>
              <a:t>Doug Boyer (Duke, </a:t>
            </a:r>
            <a:r>
              <a:rPr lang="en-US" sz="2400" dirty="0" err="1"/>
              <a:t>SlicerMorph</a:t>
            </a:r>
            <a:r>
              <a:rPr lang="en-US" sz="2400" dirty="0"/>
              <a:t> Co-PI)</a:t>
            </a:r>
          </a:p>
          <a:p>
            <a:pPr lvl="1"/>
            <a:r>
              <a:rPr lang="en-US" sz="2400" dirty="0"/>
              <a:t>Julie Winchester (Duke, </a:t>
            </a:r>
            <a:r>
              <a:rPr lang="en-US" sz="2400" dirty="0" err="1"/>
              <a:t>MorphoSource</a:t>
            </a:r>
            <a:r>
              <a:rPr lang="en-US" sz="2400" dirty="0"/>
              <a:t>)</a:t>
            </a:r>
          </a:p>
          <a:p>
            <a:pPr lvl="1"/>
            <a:r>
              <a:rPr lang="en-US" sz="2400" dirty="0"/>
              <a:t>Adam Summers (UW, </a:t>
            </a:r>
            <a:r>
              <a:rPr lang="en-US" sz="2400" dirty="0" err="1"/>
              <a:t>SlicerMorph</a:t>
            </a:r>
            <a:r>
              <a:rPr lang="en-US" sz="2400" dirty="0"/>
              <a:t> Co-PI)</a:t>
            </a:r>
          </a:p>
          <a:p>
            <a:pPr lvl="1"/>
            <a:r>
              <a:rPr lang="en-US" sz="2400" dirty="0"/>
              <a:t>Steve Pieper (Chief Software Architect of 3D-Slicer)</a:t>
            </a:r>
          </a:p>
          <a:p>
            <a:pPr lvl="1"/>
            <a:r>
              <a:rPr lang="en-US" sz="2400" dirty="0"/>
              <a:t>Slicer Developer Community</a:t>
            </a:r>
          </a:p>
        </p:txBody>
      </p:sp>
      <p:sp>
        <p:nvSpPr>
          <p:cNvPr id="3" name="Rectangle 2">
            <a:extLst>
              <a:ext uri="{FF2B5EF4-FFF2-40B4-BE49-F238E27FC236}">
                <a16:creationId xmlns:a16="http://schemas.microsoft.com/office/drawing/2014/main" id="{5750B95B-7FDD-4BDA-953F-0FB4E3632CF9}"/>
              </a:ext>
            </a:extLst>
          </p:cNvPr>
          <p:cNvSpPr/>
          <p:nvPr/>
        </p:nvSpPr>
        <p:spPr>
          <a:xfrm>
            <a:off x="186282" y="4110960"/>
            <a:ext cx="6971909" cy="1938992"/>
          </a:xfrm>
          <a:prstGeom prst="rect">
            <a:avLst/>
          </a:prstGeom>
        </p:spPr>
        <p:txBody>
          <a:bodyPr wrap="none">
            <a:spAutoFit/>
          </a:bodyPr>
          <a:lstStyle/>
          <a:p>
            <a:r>
              <a:rPr lang="en-US" sz="2400" b="1" u="sng" dirty="0" err="1"/>
              <a:t>SlicerMorph</a:t>
            </a:r>
            <a:r>
              <a:rPr lang="en-US" sz="2400" b="1" u="sng" dirty="0"/>
              <a:t> Advisory Board</a:t>
            </a:r>
          </a:p>
          <a:p>
            <a:pPr lvl="1"/>
            <a:r>
              <a:rPr lang="en-US" sz="2400" dirty="0"/>
              <a:t>James Rohlf (Stony Brook University)</a:t>
            </a:r>
          </a:p>
          <a:p>
            <a:pPr lvl="1"/>
            <a:r>
              <a:rPr lang="en-US" sz="2400" dirty="0"/>
              <a:t>Dean Adams (University of Iowa)</a:t>
            </a:r>
          </a:p>
          <a:p>
            <a:pPr lvl="1"/>
            <a:r>
              <a:rPr lang="en-US" sz="2400" dirty="0"/>
              <a:t>David Polly (Indiana University)</a:t>
            </a:r>
          </a:p>
          <a:p>
            <a:pPr lvl="1"/>
            <a:r>
              <a:rPr lang="en-US" sz="2400" dirty="0"/>
              <a:t>Anjali Goswami (Natural History Museum, London)</a:t>
            </a:r>
          </a:p>
        </p:txBody>
      </p:sp>
      <p:sp>
        <p:nvSpPr>
          <p:cNvPr id="8" name="TextBox 7">
            <a:extLst>
              <a:ext uri="{FF2B5EF4-FFF2-40B4-BE49-F238E27FC236}">
                <a16:creationId xmlns:a16="http://schemas.microsoft.com/office/drawing/2014/main" id="{F31C124F-00E2-4936-B93A-B0F1398B7FC4}"/>
              </a:ext>
            </a:extLst>
          </p:cNvPr>
          <p:cNvSpPr txBox="1"/>
          <p:nvPr/>
        </p:nvSpPr>
        <p:spPr>
          <a:xfrm>
            <a:off x="5923280" y="3838525"/>
            <a:ext cx="6268720" cy="1661993"/>
          </a:xfrm>
          <a:prstGeom prst="rect">
            <a:avLst/>
          </a:prstGeom>
          <a:noFill/>
        </p:spPr>
        <p:txBody>
          <a:bodyPr wrap="square" rtlCol="0">
            <a:spAutoFit/>
          </a:bodyPr>
          <a:lstStyle/>
          <a:p>
            <a:pPr algn="r"/>
            <a:r>
              <a:rPr lang="en-US" sz="2400" b="1" u="sng" dirty="0"/>
              <a:t>Funding</a:t>
            </a:r>
          </a:p>
          <a:p>
            <a:pPr algn="r"/>
            <a:r>
              <a:rPr lang="en-US" sz="2400" dirty="0"/>
              <a:t>NSF-Advances in Biological Informatics</a:t>
            </a:r>
          </a:p>
          <a:p>
            <a:pPr lvl="1" algn="r"/>
            <a:r>
              <a:rPr lang="en-US" dirty="0"/>
              <a:t>Murat Maga (Seattle Children's): Award #1759883</a:t>
            </a:r>
            <a:r>
              <a:rPr lang="en-US" b="1" dirty="0"/>
              <a:t> </a:t>
            </a:r>
            <a:endParaRPr lang="en-US" dirty="0"/>
          </a:p>
          <a:p>
            <a:pPr lvl="1" algn="r"/>
            <a:r>
              <a:rPr lang="en-US" dirty="0"/>
              <a:t>Adam Summer (UW): Award #1759637</a:t>
            </a:r>
          </a:p>
          <a:p>
            <a:pPr lvl="1" algn="r"/>
            <a:r>
              <a:rPr lang="en-US" dirty="0"/>
              <a:t>Doug Boyer (Duke University): Award #1759839</a:t>
            </a:r>
          </a:p>
        </p:txBody>
      </p:sp>
      <p:pic>
        <p:nvPicPr>
          <p:cNvPr id="9" name="Picture 8">
            <a:extLst>
              <a:ext uri="{FF2B5EF4-FFF2-40B4-BE49-F238E27FC236}">
                <a16:creationId xmlns:a16="http://schemas.microsoft.com/office/drawing/2014/main" id="{F96FC5C7-9EF8-43E9-A2B2-43AF094B536D}"/>
              </a:ext>
            </a:extLst>
          </p:cNvPr>
          <p:cNvPicPr>
            <a:picLocks noChangeAspect="1"/>
          </p:cNvPicPr>
          <p:nvPr/>
        </p:nvPicPr>
        <p:blipFill rotWithShape="1">
          <a:blip r:embed="rId2"/>
          <a:srcRect l="12481" t="13648" r="13584" b="13076"/>
          <a:stretch/>
        </p:blipFill>
        <p:spPr>
          <a:xfrm>
            <a:off x="7967719" y="868728"/>
            <a:ext cx="2714795" cy="2690594"/>
          </a:xfrm>
          <a:prstGeom prst="rect">
            <a:avLst/>
          </a:prstGeom>
        </p:spPr>
      </p:pic>
    </p:spTree>
    <p:extLst>
      <p:ext uri="{BB962C8B-B14F-4D97-AF65-F5344CB8AC3E}">
        <p14:creationId xmlns:p14="http://schemas.microsoft.com/office/powerpoint/2010/main" val="360836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E3F8-46B4-499B-B4C0-6E24260F2F67}"/>
              </a:ext>
            </a:extLst>
          </p:cNvPr>
          <p:cNvSpPr>
            <a:spLocks noGrp="1"/>
          </p:cNvSpPr>
          <p:nvPr>
            <p:ph type="title"/>
          </p:nvPr>
        </p:nvSpPr>
        <p:spPr>
          <a:xfrm>
            <a:off x="0" y="18255"/>
            <a:ext cx="12192000" cy="743745"/>
          </a:xfrm>
        </p:spPr>
        <p:txBody>
          <a:bodyPr>
            <a:normAutofit/>
          </a:bodyPr>
          <a:lstStyle/>
          <a:p>
            <a:pPr algn="ctr"/>
            <a:r>
              <a:rPr lang="en-US" sz="4000" b="1" dirty="0">
                <a:latin typeface="+mn-lt"/>
              </a:rPr>
              <a:t>Image-based analysis (registration &amp; segmentation)</a:t>
            </a:r>
          </a:p>
        </p:txBody>
      </p:sp>
      <p:grpSp>
        <p:nvGrpSpPr>
          <p:cNvPr id="9" name="Group 8">
            <a:extLst>
              <a:ext uri="{FF2B5EF4-FFF2-40B4-BE49-F238E27FC236}">
                <a16:creationId xmlns:a16="http://schemas.microsoft.com/office/drawing/2014/main" id="{CA4A1AD3-9E65-418D-ADDF-6FB3B297F3FF}"/>
              </a:ext>
            </a:extLst>
          </p:cNvPr>
          <p:cNvGrpSpPr/>
          <p:nvPr/>
        </p:nvGrpSpPr>
        <p:grpSpPr>
          <a:xfrm>
            <a:off x="5549653" y="1151992"/>
            <a:ext cx="6533191" cy="4190429"/>
            <a:chOff x="5256198" y="1343818"/>
            <a:chExt cx="6533191" cy="4190429"/>
          </a:xfrm>
        </p:grpSpPr>
        <p:pic>
          <p:nvPicPr>
            <p:cNvPr id="5" name="Content Placeholder 3">
              <a:extLst>
                <a:ext uri="{FF2B5EF4-FFF2-40B4-BE49-F238E27FC236}">
                  <a16:creationId xmlns:a16="http://schemas.microsoft.com/office/drawing/2014/main" id="{1C52721C-E792-4227-859B-BA8E9F5271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235" b="59417"/>
            <a:stretch/>
          </p:blipFill>
          <p:spPr>
            <a:xfrm>
              <a:off x="5256198" y="1343818"/>
              <a:ext cx="6533191" cy="1900050"/>
            </a:xfrm>
            <a:prstGeom prst="rect">
              <a:avLst/>
            </a:prstGeom>
          </p:spPr>
        </p:pic>
        <p:pic>
          <p:nvPicPr>
            <p:cNvPr id="6" name="Content Placeholder 3">
              <a:extLst>
                <a:ext uri="{FF2B5EF4-FFF2-40B4-BE49-F238E27FC236}">
                  <a16:creationId xmlns:a16="http://schemas.microsoft.com/office/drawing/2014/main" id="{0F10F3AF-63DE-45F7-90B5-98FFC0497D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430" b="241"/>
            <a:stretch/>
          </p:blipFill>
          <p:spPr>
            <a:xfrm>
              <a:off x="5649351" y="3320012"/>
              <a:ext cx="5998148" cy="2214235"/>
            </a:xfrm>
            <a:prstGeom prst="rect">
              <a:avLst/>
            </a:prstGeom>
          </p:spPr>
        </p:pic>
      </p:grpSp>
      <p:sp>
        <p:nvSpPr>
          <p:cNvPr id="7" name="Rectangle 6">
            <a:extLst>
              <a:ext uri="{FF2B5EF4-FFF2-40B4-BE49-F238E27FC236}">
                <a16:creationId xmlns:a16="http://schemas.microsoft.com/office/drawing/2014/main" id="{50F6A74C-8029-4F3E-8F30-02846E5DCA4B}"/>
              </a:ext>
            </a:extLst>
          </p:cNvPr>
          <p:cNvSpPr/>
          <p:nvPr/>
        </p:nvSpPr>
        <p:spPr>
          <a:xfrm>
            <a:off x="1105221" y="5418565"/>
            <a:ext cx="10349206" cy="1477328"/>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Young R, Maga AM. 2015. Performance of single and multi-atlas based automated landmarking methods compared to expert annotations in volumetric </a:t>
            </a:r>
            <a:r>
              <a:rPr lang="en-US" dirty="0" err="1"/>
              <a:t>microCT</a:t>
            </a:r>
            <a:r>
              <a:rPr lang="en-US" dirty="0"/>
              <a:t> datasets of mouse mandibles. Frontiers in Zoology 12:33.</a:t>
            </a:r>
          </a:p>
          <a:p>
            <a:pPr marL="285750" indent="-285750">
              <a:buFont typeface="Arial" panose="020B0604020202020204" pitchFamily="34" charset="0"/>
              <a:buChar char="•"/>
            </a:pPr>
            <a:r>
              <a:rPr lang="en-US" dirty="0"/>
              <a:t>Maga AM, Tustison NJ, Avants BB. 2017. A population level atlas of </a:t>
            </a:r>
            <a:r>
              <a:rPr lang="en-US" i="1" dirty="0"/>
              <a:t>Mus musculus </a:t>
            </a:r>
            <a:r>
              <a:rPr lang="en-US" dirty="0"/>
              <a:t>craniofacial skeleton and automated image-based shape analysis. </a:t>
            </a:r>
            <a:r>
              <a:rPr lang="en-US" i="1" dirty="0"/>
              <a:t>Journal of Anatomy </a:t>
            </a:r>
            <a:r>
              <a:rPr lang="en-US" dirty="0"/>
              <a:t>231:433–443.</a:t>
            </a:r>
          </a:p>
        </p:txBody>
      </p:sp>
      <p:pic>
        <p:nvPicPr>
          <p:cNvPr id="8" name="Content Placeholder 6">
            <a:extLst>
              <a:ext uri="{FF2B5EF4-FFF2-40B4-BE49-F238E27FC236}">
                <a16:creationId xmlns:a16="http://schemas.microsoft.com/office/drawing/2014/main" id="{015874E4-F105-4B3A-9A49-AE7F7F1B0E04}"/>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r="41135"/>
          <a:stretch/>
        </p:blipFill>
        <p:spPr>
          <a:xfrm>
            <a:off x="42556" y="1629821"/>
            <a:ext cx="5900250" cy="3216680"/>
          </a:xfrm>
        </p:spPr>
      </p:pic>
    </p:spTree>
    <p:extLst>
      <p:ext uri="{BB962C8B-B14F-4D97-AF65-F5344CB8AC3E}">
        <p14:creationId xmlns:p14="http://schemas.microsoft.com/office/powerpoint/2010/main" val="232612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99B93B-65E4-45CC-BD06-12831007F9CA}"/>
              </a:ext>
            </a:extLst>
          </p:cNvPr>
          <p:cNvSpPr txBox="1">
            <a:spLocks/>
          </p:cNvSpPr>
          <p:nvPr/>
        </p:nvSpPr>
        <p:spPr>
          <a:xfrm>
            <a:off x="1309254" y="196825"/>
            <a:ext cx="9144000" cy="59501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Genetic control of 3D molar size</a:t>
            </a:r>
          </a:p>
        </p:txBody>
      </p:sp>
      <p:grpSp>
        <p:nvGrpSpPr>
          <p:cNvPr id="7" name="Group 6">
            <a:extLst>
              <a:ext uri="{FF2B5EF4-FFF2-40B4-BE49-F238E27FC236}">
                <a16:creationId xmlns:a16="http://schemas.microsoft.com/office/drawing/2014/main" id="{C0B36918-EDFC-4873-8B85-306EC0404536}"/>
              </a:ext>
            </a:extLst>
          </p:cNvPr>
          <p:cNvGrpSpPr/>
          <p:nvPr/>
        </p:nvGrpSpPr>
        <p:grpSpPr>
          <a:xfrm>
            <a:off x="479340" y="1120503"/>
            <a:ext cx="3542304" cy="2904464"/>
            <a:chOff x="2688771" y="1169906"/>
            <a:chExt cx="3542304" cy="2904464"/>
          </a:xfrm>
        </p:grpSpPr>
        <p:pic>
          <p:nvPicPr>
            <p:cNvPr id="8" name="Picture 2">
              <a:extLst>
                <a:ext uri="{FF2B5EF4-FFF2-40B4-BE49-F238E27FC236}">
                  <a16:creationId xmlns:a16="http://schemas.microsoft.com/office/drawing/2014/main" id="{D1E4D449-EDE0-44AA-A8EA-6A7C47A3DE1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97" r="12474" b="14002"/>
            <a:stretch/>
          </p:blipFill>
          <p:spPr bwMode="auto">
            <a:xfrm>
              <a:off x="2688771" y="1169906"/>
              <a:ext cx="1731146" cy="1393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0C39449B-5E6F-46F8-B5AC-0DF9C7F2DF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0128" y="2743532"/>
              <a:ext cx="1731146" cy="130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a:extLst>
                <a:ext uri="{FF2B5EF4-FFF2-40B4-BE49-F238E27FC236}">
                  <a16:creationId xmlns:a16="http://schemas.microsoft.com/office/drawing/2014/main" id="{29CED1FC-CDC2-4AE5-B72B-0F76DC6DEF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296" b="8260"/>
            <a:stretch/>
          </p:blipFill>
          <p:spPr bwMode="auto">
            <a:xfrm>
              <a:off x="4490987" y="2740457"/>
              <a:ext cx="1731146" cy="133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BA17A100-ED7A-41EC-849A-FE38860C04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9929" y="1180751"/>
              <a:ext cx="1731146" cy="1382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 name="Picture 2">
            <a:extLst>
              <a:ext uri="{FF2B5EF4-FFF2-40B4-BE49-F238E27FC236}">
                <a16:creationId xmlns:a16="http://schemas.microsoft.com/office/drawing/2014/main" id="{E6F751AE-3CD2-452D-9253-010FC7B0DA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7031" y="1020859"/>
            <a:ext cx="2218273" cy="298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54">
            <a:extLst>
              <a:ext uri="{FF2B5EF4-FFF2-40B4-BE49-F238E27FC236}">
                <a16:creationId xmlns:a16="http://schemas.microsoft.com/office/drawing/2014/main" id="{3CE5C6A1-A8E9-4B6C-8447-B3506FDBEA36}"/>
              </a:ext>
            </a:extLst>
          </p:cNvPr>
          <p:cNvPicPr>
            <a:picLocks/>
          </p:cNvPicPr>
          <p:nvPr/>
        </p:nvPicPr>
        <p:blipFill rotWithShape="1">
          <a:blip r:embed="rId8"/>
          <a:srcRect l="6493"/>
          <a:stretch/>
        </p:blipFill>
        <p:spPr>
          <a:xfrm>
            <a:off x="569373" y="4099198"/>
            <a:ext cx="3452271" cy="2758802"/>
          </a:xfrm>
          <a:prstGeom prst="rect">
            <a:avLst/>
          </a:prstGeom>
        </p:spPr>
      </p:pic>
      <p:pic>
        <p:nvPicPr>
          <p:cNvPr id="56" name="Picture 55">
            <a:extLst>
              <a:ext uri="{FF2B5EF4-FFF2-40B4-BE49-F238E27FC236}">
                <a16:creationId xmlns:a16="http://schemas.microsoft.com/office/drawing/2014/main" id="{60960234-5ED2-42CD-87BC-2E0F25D87C6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93" t="14671" r="62080"/>
          <a:stretch/>
        </p:blipFill>
        <p:spPr bwMode="auto">
          <a:xfrm>
            <a:off x="661677" y="4899379"/>
            <a:ext cx="1608448" cy="160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56">
            <a:extLst>
              <a:ext uri="{FF2B5EF4-FFF2-40B4-BE49-F238E27FC236}">
                <a16:creationId xmlns:a16="http://schemas.microsoft.com/office/drawing/2014/main" id="{A5DBC142-0BF6-4DF7-A6A4-F0A7CD9BCF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0298" t="14671" r="13175"/>
          <a:stretch/>
        </p:blipFill>
        <p:spPr bwMode="auto">
          <a:xfrm>
            <a:off x="2259533" y="4914313"/>
            <a:ext cx="1593502" cy="1592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extBox 57">
            <a:extLst>
              <a:ext uri="{FF2B5EF4-FFF2-40B4-BE49-F238E27FC236}">
                <a16:creationId xmlns:a16="http://schemas.microsoft.com/office/drawing/2014/main" id="{5AE78994-42BF-43C3-A960-94638EEA1CCF}"/>
              </a:ext>
            </a:extLst>
          </p:cNvPr>
          <p:cNvSpPr txBox="1"/>
          <p:nvPr/>
        </p:nvSpPr>
        <p:spPr>
          <a:xfrm>
            <a:off x="488381" y="4091333"/>
            <a:ext cx="3542304" cy="369332"/>
          </a:xfrm>
          <a:prstGeom prst="rect">
            <a:avLst/>
          </a:prstGeom>
          <a:solidFill>
            <a:schemeClr val="bg1"/>
          </a:solidFill>
        </p:spPr>
        <p:txBody>
          <a:bodyPr wrap="square" rtlCol="0">
            <a:spAutoFit/>
          </a:bodyPr>
          <a:lstStyle/>
          <a:p>
            <a:pPr algn="ctr"/>
            <a:r>
              <a:rPr lang="en-US" b="1" dirty="0"/>
              <a:t>Atlas Validation</a:t>
            </a:r>
          </a:p>
        </p:txBody>
      </p:sp>
      <p:grpSp>
        <p:nvGrpSpPr>
          <p:cNvPr id="59" name="Group 58">
            <a:extLst>
              <a:ext uri="{FF2B5EF4-FFF2-40B4-BE49-F238E27FC236}">
                <a16:creationId xmlns:a16="http://schemas.microsoft.com/office/drawing/2014/main" id="{1F5F91A6-7326-43DE-AD5D-C1D62A857409}"/>
              </a:ext>
            </a:extLst>
          </p:cNvPr>
          <p:cNvGrpSpPr/>
          <p:nvPr/>
        </p:nvGrpSpPr>
        <p:grpSpPr>
          <a:xfrm>
            <a:off x="270060" y="4304074"/>
            <a:ext cx="382138" cy="2247994"/>
            <a:chOff x="2710018" y="4344418"/>
            <a:chExt cx="382138" cy="2247994"/>
          </a:xfrm>
        </p:grpSpPr>
        <p:sp>
          <p:nvSpPr>
            <p:cNvPr id="60" name="TextBox 59">
              <a:extLst>
                <a:ext uri="{FF2B5EF4-FFF2-40B4-BE49-F238E27FC236}">
                  <a16:creationId xmlns:a16="http://schemas.microsoft.com/office/drawing/2014/main" id="{84F8B780-1119-4C02-BE3A-5E6633CB944F}"/>
                </a:ext>
              </a:extLst>
            </p:cNvPr>
            <p:cNvSpPr txBox="1"/>
            <p:nvPr/>
          </p:nvSpPr>
          <p:spPr>
            <a:xfrm>
              <a:off x="2710018" y="4344418"/>
              <a:ext cx="382138" cy="276999"/>
            </a:xfrm>
            <a:prstGeom prst="rect">
              <a:avLst/>
            </a:prstGeom>
            <a:noFill/>
          </p:spPr>
          <p:txBody>
            <a:bodyPr wrap="square" rtlCol="0">
              <a:spAutoFit/>
            </a:bodyPr>
            <a:lstStyle/>
            <a:p>
              <a:r>
                <a:rPr lang="en-US" sz="1200" dirty="0"/>
                <a:t>1.0</a:t>
              </a:r>
            </a:p>
          </p:txBody>
        </p:sp>
        <p:sp>
          <p:nvSpPr>
            <p:cNvPr id="61" name="TextBox 60">
              <a:extLst>
                <a:ext uri="{FF2B5EF4-FFF2-40B4-BE49-F238E27FC236}">
                  <a16:creationId xmlns:a16="http://schemas.microsoft.com/office/drawing/2014/main" id="{57D50E0F-CB8E-483E-9A79-7930429C0AB9}"/>
                </a:ext>
              </a:extLst>
            </p:cNvPr>
            <p:cNvSpPr txBox="1"/>
            <p:nvPr/>
          </p:nvSpPr>
          <p:spPr>
            <a:xfrm>
              <a:off x="2710018" y="4721226"/>
              <a:ext cx="382138" cy="276999"/>
            </a:xfrm>
            <a:prstGeom prst="rect">
              <a:avLst/>
            </a:prstGeom>
            <a:noFill/>
          </p:spPr>
          <p:txBody>
            <a:bodyPr wrap="square" rtlCol="0">
              <a:spAutoFit/>
            </a:bodyPr>
            <a:lstStyle/>
            <a:p>
              <a:r>
                <a:rPr lang="en-US" sz="1200" dirty="0"/>
                <a:t>0.8</a:t>
              </a:r>
            </a:p>
          </p:txBody>
        </p:sp>
        <p:sp>
          <p:nvSpPr>
            <p:cNvPr id="62" name="TextBox 61">
              <a:extLst>
                <a:ext uri="{FF2B5EF4-FFF2-40B4-BE49-F238E27FC236}">
                  <a16:creationId xmlns:a16="http://schemas.microsoft.com/office/drawing/2014/main" id="{7167D78B-888B-44C5-82D3-F90B00C5CD9E}"/>
                </a:ext>
              </a:extLst>
            </p:cNvPr>
            <p:cNvSpPr txBox="1"/>
            <p:nvPr/>
          </p:nvSpPr>
          <p:spPr>
            <a:xfrm>
              <a:off x="2710018" y="5132541"/>
              <a:ext cx="382138" cy="276999"/>
            </a:xfrm>
            <a:prstGeom prst="rect">
              <a:avLst/>
            </a:prstGeom>
            <a:noFill/>
          </p:spPr>
          <p:txBody>
            <a:bodyPr wrap="square" rtlCol="0">
              <a:spAutoFit/>
            </a:bodyPr>
            <a:lstStyle/>
            <a:p>
              <a:r>
                <a:rPr lang="en-US" sz="1200" dirty="0"/>
                <a:t>0.6</a:t>
              </a:r>
            </a:p>
          </p:txBody>
        </p:sp>
        <p:sp>
          <p:nvSpPr>
            <p:cNvPr id="63" name="TextBox 62">
              <a:extLst>
                <a:ext uri="{FF2B5EF4-FFF2-40B4-BE49-F238E27FC236}">
                  <a16:creationId xmlns:a16="http://schemas.microsoft.com/office/drawing/2014/main" id="{54E17377-9AA1-45DF-920E-D403B457350E}"/>
                </a:ext>
              </a:extLst>
            </p:cNvPr>
            <p:cNvSpPr txBox="1"/>
            <p:nvPr/>
          </p:nvSpPr>
          <p:spPr>
            <a:xfrm>
              <a:off x="2710018" y="5518943"/>
              <a:ext cx="382138" cy="276999"/>
            </a:xfrm>
            <a:prstGeom prst="rect">
              <a:avLst/>
            </a:prstGeom>
            <a:noFill/>
          </p:spPr>
          <p:txBody>
            <a:bodyPr wrap="square" rtlCol="0">
              <a:spAutoFit/>
            </a:bodyPr>
            <a:lstStyle/>
            <a:p>
              <a:r>
                <a:rPr lang="en-US" sz="1200" dirty="0"/>
                <a:t>0.4</a:t>
              </a:r>
            </a:p>
          </p:txBody>
        </p:sp>
        <p:sp>
          <p:nvSpPr>
            <p:cNvPr id="64" name="TextBox 63">
              <a:extLst>
                <a:ext uri="{FF2B5EF4-FFF2-40B4-BE49-F238E27FC236}">
                  <a16:creationId xmlns:a16="http://schemas.microsoft.com/office/drawing/2014/main" id="{2C38E085-9A9C-4B45-BBB9-CC269F8CEE1A}"/>
                </a:ext>
              </a:extLst>
            </p:cNvPr>
            <p:cNvSpPr txBox="1"/>
            <p:nvPr/>
          </p:nvSpPr>
          <p:spPr>
            <a:xfrm>
              <a:off x="2710018" y="5934535"/>
              <a:ext cx="382138" cy="276999"/>
            </a:xfrm>
            <a:prstGeom prst="rect">
              <a:avLst/>
            </a:prstGeom>
            <a:noFill/>
          </p:spPr>
          <p:txBody>
            <a:bodyPr wrap="square" rtlCol="0">
              <a:spAutoFit/>
            </a:bodyPr>
            <a:lstStyle/>
            <a:p>
              <a:r>
                <a:rPr lang="en-US" sz="1200" dirty="0"/>
                <a:t>0.2</a:t>
              </a:r>
            </a:p>
          </p:txBody>
        </p:sp>
        <p:sp>
          <p:nvSpPr>
            <p:cNvPr id="65" name="TextBox 64">
              <a:extLst>
                <a:ext uri="{FF2B5EF4-FFF2-40B4-BE49-F238E27FC236}">
                  <a16:creationId xmlns:a16="http://schemas.microsoft.com/office/drawing/2014/main" id="{C0FE0198-542E-4811-9658-7CB7919A490D}"/>
                </a:ext>
              </a:extLst>
            </p:cNvPr>
            <p:cNvSpPr txBox="1"/>
            <p:nvPr/>
          </p:nvSpPr>
          <p:spPr>
            <a:xfrm>
              <a:off x="2710018" y="6315413"/>
              <a:ext cx="382138" cy="276999"/>
            </a:xfrm>
            <a:prstGeom prst="rect">
              <a:avLst/>
            </a:prstGeom>
            <a:noFill/>
          </p:spPr>
          <p:txBody>
            <a:bodyPr wrap="square" rtlCol="0">
              <a:spAutoFit/>
            </a:bodyPr>
            <a:lstStyle/>
            <a:p>
              <a:r>
                <a:rPr lang="en-US" sz="1200" dirty="0"/>
                <a:t>0.0</a:t>
              </a:r>
            </a:p>
          </p:txBody>
        </p:sp>
      </p:grpSp>
      <p:sp>
        <p:nvSpPr>
          <p:cNvPr id="66" name="TextBox 65">
            <a:extLst>
              <a:ext uri="{FF2B5EF4-FFF2-40B4-BE49-F238E27FC236}">
                <a16:creationId xmlns:a16="http://schemas.microsoft.com/office/drawing/2014/main" id="{EB61164E-203C-4ADC-9FDC-68625E4AA375}"/>
              </a:ext>
            </a:extLst>
          </p:cNvPr>
          <p:cNvSpPr txBox="1"/>
          <p:nvPr/>
        </p:nvSpPr>
        <p:spPr>
          <a:xfrm>
            <a:off x="1067486" y="6219017"/>
            <a:ext cx="1143000" cy="369332"/>
          </a:xfrm>
          <a:prstGeom prst="rect">
            <a:avLst/>
          </a:prstGeom>
          <a:noFill/>
        </p:spPr>
        <p:txBody>
          <a:bodyPr wrap="square" rtlCol="0">
            <a:spAutoFit/>
          </a:bodyPr>
          <a:lstStyle/>
          <a:p>
            <a:r>
              <a:rPr lang="en-US" dirty="0">
                <a:solidFill>
                  <a:srgbClr val="FFFF00"/>
                </a:solidFill>
              </a:rPr>
              <a:t>Manual </a:t>
            </a:r>
          </a:p>
        </p:txBody>
      </p:sp>
      <p:sp>
        <p:nvSpPr>
          <p:cNvPr id="67" name="TextBox 66">
            <a:extLst>
              <a:ext uri="{FF2B5EF4-FFF2-40B4-BE49-F238E27FC236}">
                <a16:creationId xmlns:a16="http://schemas.microsoft.com/office/drawing/2014/main" id="{1924E7BB-17CF-408F-9FB6-F7511FFBB302}"/>
              </a:ext>
            </a:extLst>
          </p:cNvPr>
          <p:cNvSpPr txBox="1"/>
          <p:nvPr/>
        </p:nvSpPr>
        <p:spPr>
          <a:xfrm>
            <a:off x="2584571" y="6219017"/>
            <a:ext cx="1268464" cy="369332"/>
          </a:xfrm>
          <a:prstGeom prst="rect">
            <a:avLst/>
          </a:prstGeom>
          <a:noFill/>
        </p:spPr>
        <p:txBody>
          <a:bodyPr wrap="square" rtlCol="0">
            <a:spAutoFit/>
          </a:bodyPr>
          <a:lstStyle/>
          <a:p>
            <a:r>
              <a:rPr lang="en-US" dirty="0">
                <a:solidFill>
                  <a:srgbClr val="FFFF00"/>
                </a:solidFill>
              </a:rPr>
              <a:t>Atlas-Based </a:t>
            </a:r>
          </a:p>
        </p:txBody>
      </p:sp>
      <p:sp>
        <p:nvSpPr>
          <p:cNvPr id="68" name="TextBox 67">
            <a:extLst>
              <a:ext uri="{FF2B5EF4-FFF2-40B4-BE49-F238E27FC236}">
                <a16:creationId xmlns:a16="http://schemas.microsoft.com/office/drawing/2014/main" id="{26B060C5-1F14-44F5-A74C-1CDC65B4DDD5}"/>
              </a:ext>
            </a:extLst>
          </p:cNvPr>
          <p:cNvSpPr txBox="1"/>
          <p:nvPr/>
        </p:nvSpPr>
        <p:spPr>
          <a:xfrm>
            <a:off x="661677" y="1137539"/>
            <a:ext cx="1460984" cy="276999"/>
          </a:xfrm>
          <a:prstGeom prst="rect">
            <a:avLst/>
          </a:prstGeom>
          <a:noFill/>
        </p:spPr>
        <p:txBody>
          <a:bodyPr wrap="square" rtlCol="0">
            <a:spAutoFit/>
          </a:bodyPr>
          <a:lstStyle/>
          <a:p>
            <a:r>
              <a:rPr lang="en-US" sz="1200" dirty="0">
                <a:solidFill>
                  <a:srgbClr val="FFFF00"/>
                </a:solidFill>
              </a:rPr>
              <a:t>Initial segmentation</a:t>
            </a:r>
          </a:p>
        </p:txBody>
      </p:sp>
      <p:sp>
        <p:nvSpPr>
          <p:cNvPr id="69" name="TextBox 68">
            <a:extLst>
              <a:ext uri="{FF2B5EF4-FFF2-40B4-BE49-F238E27FC236}">
                <a16:creationId xmlns:a16="http://schemas.microsoft.com/office/drawing/2014/main" id="{B891122F-4C20-48D3-89A4-2B3481F9347A}"/>
              </a:ext>
            </a:extLst>
          </p:cNvPr>
          <p:cNvSpPr txBox="1"/>
          <p:nvPr/>
        </p:nvSpPr>
        <p:spPr>
          <a:xfrm>
            <a:off x="741175" y="2694126"/>
            <a:ext cx="1355826" cy="276999"/>
          </a:xfrm>
          <a:prstGeom prst="rect">
            <a:avLst/>
          </a:prstGeom>
          <a:solidFill>
            <a:schemeClr val="tx1"/>
          </a:solidFill>
        </p:spPr>
        <p:txBody>
          <a:bodyPr wrap="square" rtlCol="0">
            <a:spAutoFit/>
          </a:bodyPr>
          <a:lstStyle/>
          <a:p>
            <a:pPr algn="ctr"/>
            <a:r>
              <a:rPr lang="en-US" sz="1200" dirty="0">
                <a:solidFill>
                  <a:srgbClr val="FFFF00"/>
                </a:solidFill>
              </a:rPr>
              <a:t>Transfer and Mask</a:t>
            </a:r>
          </a:p>
        </p:txBody>
      </p:sp>
      <p:sp>
        <p:nvSpPr>
          <p:cNvPr id="70" name="TextBox 69">
            <a:extLst>
              <a:ext uri="{FF2B5EF4-FFF2-40B4-BE49-F238E27FC236}">
                <a16:creationId xmlns:a16="http://schemas.microsoft.com/office/drawing/2014/main" id="{7E7ED390-5D2F-4087-B9DA-23B5D80AF843}"/>
              </a:ext>
            </a:extLst>
          </p:cNvPr>
          <p:cNvSpPr txBox="1"/>
          <p:nvPr/>
        </p:nvSpPr>
        <p:spPr>
          <a:xfrm>
            <a:off x="2310535" y="2694827"/>
            <a:ext cx="1673188" cy="276999"/>
          </a:xfrm>
          <a:prstGeom prst="rect">
            <a:avLst/>
          </a:prstGeom>
          <a:solidFill>
            <a:schemeClr val="tx1"/>
          </a:solidFill>
        </p:spPr>
        <p:txBody>
          <a:bodyPr wrap="square" rtlCol="0">
            <a:spAutoFit/>
          </a:bodyPr>
          <a:lstStyle/>
          <a:p>
            <a:pPr algn="ctr"/>
            <a:r>
              <a:rPr lang="en-US" sz="1200" dirty="0" err="1">
                <a:solidFill>
                  <a:srgbClr val="FFFF00"/>
                </a:solidFill>
              </a:rPr>
              <a:t>Indiv</a:t>
            </a:r>
            <a:r>
              <a:rPr lang="en-US" sz="1200" dirty="0">
                <a:solidFill>
                  <a:srgbClr val="FFFF00"/>
                </a:solidFill>
              </a:rPr>
              <a:t>. Atlases for molars</a:t>
            </a:r>
          </a:p>
        </p:txBody>
      </p:sp>
      <p:sp>
        <p:nvSpPr>
          <p:cNvPr id="71" name="TextBox 70">
            <a:extLst>
              <a:ext uri="{FF2B5EF4-FFF2-40B4-BE49-F238E27FC236}">
                <a16:creationId xmlns:a16="http://schemas.microsoft.com/office/drawing/2014/main" id="{8F0BB2B9-0838-4A63-B5F5-316E9A72D4CC}"/>
              </a:ext>
            </a:extLst>
          </p:cNvPr>
          <p:cNvSpPr txBox="1"/>
          <p:nvPr/>
        </p:nvSpPr>
        <p:spPr>
          <a:xfrm>
            <a:off x="2339514" y="1137539"/>
            <a:ext cx="1673188" cy="276999"/>
          </a:xfrm>
          <a:prstGeom prst="rect">
            <a:avLst/>
          </a:prstGeom>
          <a:solidFill>
            <a:schemeClr val="tx1"/>
          </a:solidFill>
        </p:spPr>
        <p:txBody>
          <a:bodyPr wrap="square" rtlCol="0">
            <a:spAutoFit/>
          </a:bodyPr>
          <a:lstStyle/>
          <a:p>
            <a:pPr algn="ctr"/>
            <a:r>
              <a:rPr lang="en-US" sz="1200" dirty="0">
                <a:solidFill>
                  <a:srgbClr val="FFFF00"/>
                </a:solidFill>
              </a:rPr>
              <a:t>Segment Atlas</a:t>
            </a:r>
          </a:p>
        </p:txBody>
      </p:sp>
      <p:sp>
        <p:nvSpPr>
          <p:cNvPr id="72" name="TextBox 71">
            <a:extLst>
              <a:ext uri="{FF2B5EF4-FFF2-40B4-BE49-F238E27FC236}">
                <a16:creationId xmlns:a16="http://schemas.microsoft.com/office/drawing/2014/main" id="{E94639D5-31A3-43BB-9A8F-279776D531DE}"/>
              </a:ext>
            </a:extLst>
          </p:cNvPr>
          <p:cNvSpPr txBox="1"/>
          <p:nvPr/>
        </p:nvSpPr>
        <p:spPr>
          <a:xfrm rot="16200000">
            <a:off x="-628954" y="5239503"/>
            <a:ext cx="1627240" cy="369332"/>
          </a:xfrm>
          <a:prstGeom prst="rect">
            <a:avLst/>
          </a:prstGeom>
          <a:noFill/>
        </p:spPr>
        <p:txBody>
          <a:bodyPr wrap="none" rtlCol="0">
            <a:spAutoFit/>
          </a:bodyPr>
          <a:lstStyle/>
          <a:p>
            <a:r>
              <a:rPr lang="en-US" dirty="0"/>
              <a:t>Similarity Score</a:t>
            </a:r>
          </a:p>
        </p:txBody>
      </p:sp>
      <p:pic>
        <p:nvPicPr>
          <p:cNvPr id="2" name="Picture 1">
            <a:extLst>
              <a:ext uri="{FF2B5EF4-FFF2-40B4-BE49-F238E27FC236}">
                <a16:creationId xmlns:a16="http://schemas.microsoft.com/office/drawing/2014/main" id="{B18B234A-4DDD-4EB7-ACBD-C97C159A2A8E}"/>
              </a:ext>
            </a:extLst>
          </p:cNvPr>
          <p:cNvPicPr>
            <a:picLocks noChangeAspect="1"/>
          </p:cNvPicPr>
          <p:nvPr/>
        </p:nvPicPr>
        <p:blipFill rotWithShape="1">
          <a:blip r:embed="rId11"/>
          <a:srcRect t="49954"/>
          <a:stretch/>
        </p:blipFill>
        <p:spPr>
          <a:xfrm>
            <a:off x="6791358" y="985914"/>
            <a:ext cx="4921302" cy="3105419"/>
          </a:xfrm>
          <a:prstGeom prst="rect">
            <a:avLst/>
          </a:prstGeom>
        </p:spPr>
      </p:pic>
      <p:sp>
        <p:nvSpPr>
          <p:cNvPr id="3" name="Arrow: Down 2">
            <a:extLst>
              <a:ext uri="{FF2B5EF4-FFF2-40B4-BE49-F238E27FC236}">
                <a16:creationId xmlns:a16="http://schemas.microsoft.com/office/drawing/2014/main" id="{11613EC1-7875-417C-A807-C924FC4522CD}"/>
              </a:ext>
            </a:extLst>
          </p:cNvPr>
          <p:cNvSpPr/>
          <p:nvPr/>
        </p:nvSpPr>
        <p:spPr>
          <a:xfrm>
            <a:off x="1257300"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F42728AD-CB8F-4549-AE67-811E4211C5B4}"/>
              </a:ext>
            </a:extLst>
          </p:cNvPr>
          <p:cNvSpPr/>
          <p:nvPr/>
        </p:nvSpPr>
        <p:spPr>
          <a:xfrm rot="10800000">
            <a:off x="3087938"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069141BB-4D7B-485A-A112-9946167B26AC}"/>
              </a:ext>
            </a:extLst>
          </p:cNvPr>
          <p:cNvSpPr/>
          <p:nvPr/>
        </p:nvSpPr>
        <p:spPr>
          <a:xfrm rot="16200000">
            <a:off x="2197509" y="3290500"/>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AA75DB2-1DD7-4BC3-8778-BF7D682144E1}"/>
              </a:ext>
            </a:extLst>
          </p:cNvPr>
          <p:cNvSpPr/>
          <p:nvPr/>
        </p:nvSpPr>
        <p:spPr>
          <a:xfrm>
            <a:off x="4254327" y="5293932"/>
            <a:ext cx="7368300" cy="646331"/>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Navarro N, Maga AM. 2018. Genetic mapping of molar size relations identifies inhibitory locus for third molars in mice. </a:t>
            </a:r>
            <a:r>
              <a:rPr lang="en-US" i="1" dirty="0"/>
              <a:t>Heredity</a:t>
            </a:r>
            <a:r>
              <a:rPr lang="en-US" dirty="0"/>
              <a:t> 121:1–11.</a:t>
            </a:r>
          </a:p>
        </p:txBody>
      </p:sp>
      <p:cxnSp>
        <p:nvCxnSpPr>
          <p:cNvPr id="13" name="Straight Arrow Connector 12">
            <a:extLst>
              <a:ext uri="{FF2B5EF4-FFF2-40B4-BE49-F238E27FC236}">
                <a16:creationId xmlns:a16="http://schemas.microsoft.com/office/drawing/2014/main" id="{A804E588-8180-48FE-B73C-ADB6962F22B5}"/>
              </a:ext>
            </a:extLst>
          </p:cNvPr>
          <p:cNvCxnSpPr>
            <a:cxnSpLocks/>
          </p:cNvCxnSpPr>
          <p:nvPr/>
        </p:nvCxnSpPr>
        <p:spPr>
          <a:xfrm flipH="1">
            <a:off x="8454118" y="3090182"/>
            <a:ext cx="126546" cy="183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1248B03-7D84-4414-8C42-0EA7949D5632}"/>
              </a:ext>
            </a:extLst>
          </p:cNvPr>
          <p:cNvSpPr txBox="1"/>
          <p:nvPr/>
        </p:nvSpPr>
        <p:spPr>
          <a:xfrm>
            <a:off x="4467031" y="4211741"/>
            <a:ext cx="7337606" cy="646331"/>
          </a:xfrm>
          <a:prstGeom prst="rect">
            <a:avLst/>
          </a:prstGeom>
          <a:noFill/>
        </p:spPr>
        <p:txBody>
          <a:bodyPr wrap="square" rtlCol="0">
            <a:spAutoFit/>
          </a:bodyPr>
          <a:lstStyle/>
          <a:p>
            <a:r>
              <a:rPr lang="en-US" dirty="0"/>
              <a:t>Pipeline for automated segmentation of  2,500 molars from more than 400 mouse scans</a:t>
            </a:r>
          </a:p>
        </p:txBody>
      </p:sp>
    </p:spTree>
    <p:extLst>
      <p:ext uri="{BB962C8B-B14F-4D97-AF65-F5344CB8AC3E}">
        <p14:creationId xmlns:p14="http://schemas.microsoft.com/office/powerpoint/2010/main" val="364331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3BF80AE8-23A6-4363-953E-EEFFF019F3FF}"/>
              </a:ext>
            </a:extLst>
          </p:cNvPr>
          <p:cNvPicPr>
            <a:picLocks noChangeAspect="1"/>
          </p:cNvPicPr>
          <p:nvPr/>
        </p:nvPicPr>
        <p:blipFill>
          <a:blip r:embed="rId3"/>
          <a:stretch>
            <a:fillRect/>
          </a:stretch>
        </p:blipFill>
        <p:spPr>
          <a:xfrm>
            <a:off x="814376" y="884554"/>
            <a:ext cx="3519058" cy="5090990"/>
          </a:xfrm>
          <a:prstGeom prst="rect">
            <a:avLst/>
          </a:prstGeom>
        </p:spPr>
      </p:pic>
      <p:pic>
        <p:nvPicPr>
          <p:cNvPr id="7" name="Content Placeholder 5">
            <a:extLst>
              <a:ext uri="{FF2B5EF4-FFF2-40B4-BE49-F238E27FC236}">
                <a16:creationId xmlns:a16="http://schemas.microsoft.com/office/drawing/2014/main" id="{AF0356AD-0A1A-44E4-8533-780C11D9F898}"/>
              </a:ext>
            </a:extLst>
          </p:cNvPr>
          <p:cNvPicPr>
            <a:picLocks noChangeAspect="1"/>
          </p:cNvPicPr>
          <p:nvPr/>
        </p:nvPicPr>
        <p:blipFill>
          <a:blip r:embed="rId4"/>
          <a:stretch>
            <a:fillRect/>
          </a:stretch>
        </p:blipFill>
        <p:spPr>
          <a:xfrm>
            <a:off x="7757074" y="882833"/>
            <a:ext cx="3540434" cy="5090991"/>
          </a:xfrm>
          <a:prstGeom prst="rect">
            <a:avLst/>
          </a:prstGeom>
        </p:spPr>
      </p:pic>
      <p:pic>
        <p:nvPicPr>
          <p:cNvPr id="10" name="Picture 9">
            <a:extLst>
              <a:ext uri="{FF2B5EF4-FFF2-40B4-BE49-F238E27FC236}">
                <a16:creationId xmlns:a16="http://schemas.microsoft.com/office/drawing/2014/main" id="{07622459-7EB6-4FC1-883B-5E96E94129AB}"/>
              </a:ext>
            </a:extLst>
          </p:cNvPr>
          <p:cNvPicPr>
            <a:picLocks noChangeAspect="1"/>
          </p:cNvPicPr>
          <p:nvPr/>
        </p:nvPicPr>
        <p:blipFill rotWithShape="1">
          <a:blip r:embed="rId5">
            <a:extLst>
              <a:ext uri="{28A0092B-C50C-407E-A947-70E740481C1C}">
                <a14:useLocalDpi xmlns:a14="http://schemas.microsoft.com/office/drawing/2010/main" val="0"/>
              </a:ext>
            </a:extLst>
          </a:blip>
          <a:srcRect l="26345" r="26644"/>
          <a:stretch/>
        </p:blipFill>
        <p:spPr>
          <a:xfrm>
            <a:off x="4310035" y="883627"/>
            <a:ext cx="3459045" cy="5091917"/>
          </a:xfrm>
          <a:prstGeom prst="rect">
            <a:avLst/>
          </a:prstGeom>
        </p:spPr>
      </p:pic>
      <p:sp>
        <p:nvSpPr>
          <p:cNvPr id="5" name="Title 1">
            <a:extLst>
              <a:ext uri="{FF2B5EF4-FFF2-40B4-BE49-F238E27FC236}">
                <a16:creationId xmlns:a16="http://schemas.microsoft.com/office/drawing/2014/main" id="{2880C11D-FAE3-436B-971B-9C6B9DE0C42F}"/>
              </a:ext>
            </a:extLst>
          </p:cNvPr>
          <p:cNvSpPr txBox="1">
            <a:spLocks/>
          </p:cNvSpPr>
          <p:nvPr/>
        </p:nvSpPr>
        <p:spPr>
          <a:xfrm>
            <a:off x="103908" y="5661593"/>
            <a:ext cx="12192000" cy="41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2"/>
                </a:solidFill>
              </a:rPr>
              <a:t>Fetal Alcohol Exposure Induced Developmental Variability</a:t>
            </a:r>
          </a:p>
        </p:txBody>
      </p:sp>
      <p:sp>
        <p:nvSpPr>
          <p:cNvPr id="8" name="TextBox 7">
            <a:extLst>
              <a:ext uri="{FF2B5EF4-FFF2-40B4-BE49-F238E27FC236}">
                <a16:creationId xmlns:a16="http://schemas.microsoft.com/office/drawing/2014/main" id="{3D18AA9C-09C2-4C37-A5AD-AD0BD991A294}"/>
              </a:ext>
            </a:extLst>
          </p:cNvPr>
          <p:cNvSpPr txBox="1"/>
          <p:nvPr/>
        </p:nvSpPr>
        <p:spPr>
          <a:xfrm>
            <a:off x="1456488" y="5988583"/>
            <a:ext cx="2780056" cy="369332"/>
          </a:xfrm>
          <a:prstGeom prst="rect">
            <a:avLst/>
          </a:prstGeom>
          <a:noFill/>
        </p:spPr>
        <p:txBody>
          <a:bodyPr wrap="none" rtlCol="0">
            <a:spAutoFit/>
          </a:bodyPr>
          <a:lstStyle/>
          <a:p>
            <a:r>
              <a:rPr lang="en-US" b="1" dirty="0"/>
              <a:t>Control mice fetuses at E15</a:t>
            </a:r>
          </a:p>
        </p:txBody>
      </p:sp>
      <p:sp>
        <p:nvSpPr>
          <p:cNvPr id="9" name="TextBox 8">
            <a:extLst>
              <a:ext uri="{FF2B5EF4-FFF2-40B4-BE49-F238E27FC236}">
                <a16:creationId xmlns:a16="http://schemas.microsoft.com/office/drawing/2014/main" id="{BA7A29CA-F54D-43EC-909D-EC10314FCB79}"/>
              </a:ext>
            </a:extLst>
          </p:cNvPr>
          <p:cNvSpPr txBox="1"/>
          <p:nvPr/>
        </p:nvSpPr>
        <p:spPr>
          <a:xfrm>
            <a:off x="7780473" y="5934670"/>
            <a:ext cx="3633648" cy="923330"/>
          </a:xfrm>
          <a:prstGeom prst="rect">
            <a:avLst/>
          </a:prstGeom>
          <a:noFill/>
        </p:spPr>
        <p:txBody>
          <a:bodyPr wrap="square" rtlCol="0">
            <a:spAutoFit/>
          </a:bodyPr>
          <a:lstStyle/>
          <a:p>
            <a:pPr algn="ctr"/>
            <a:r>
              <a:rPr lang="en-US" b="1" dirty="0"/>
              <a:t>E15 fetuses from dams consumed 10% v/v EtOH </a:t>
            </a:r>
            <a:r>
              <a:rPr lang="en-US" b="1" i="1" dirty="0"/>
              <a:t>ad-</a:t>
            </a:r>
            <a:r>
              <a:rPr lang="en-US" b="1" i="1" dirty="0" err="1"/>
              <a:t>libidum</a:t>
            </a:r>
            <a:r>
              <a:rPr lang="en-US" b="1" dirty="0"/>
              <a:t> during the first 8 days of pregnancy (E0-E8)</a:t>
            </a:r>
          </a:p>
        </p:txBody>
      </p:sp>
      <p:sp>
        <p:nvSpPr>
          <p:cNvPr id="11" name="TextBox 10">
            <a:extLst>
              <a:ext uri="{FF2B5EF4-FFF2-40B4-BE49-F238E27FC236}">
                <a16:creationId xmlns:a16="http://schemas.microsoft.com/office/drawing/2014/main" id="{337C3106-102D-426F-AF81-3942F781D16F}"/>
              </a:ext>
            </a:extLst>
          </p:cNvPr>
          <p:cNvSpPr txBox="1"/>
          <p:nvPr/>
        </p:nvSpPr>
        <p:spPr>
          <a:xfrm>
            <a:off x="4909926" y="5973824"/>
            <a:ext cx="2178546" cy="646331"/>
          </a:xfrm>
          <a:prstGeom prst="rect">
            <a:avLst/>
          </a:prstGeom>
          <a:noFill/>
        </p:spPr>
        <p:txBody>
          <a:bodyPr wrap="none" rtlCol="0">
            <a:spAutoFit/>
          </a:bodyPr>
          <a:lstStyle/>
          <a:p>
            <a:pPr algn="ctr"/>
            <a:r>
              <a:rPr lang="en-US" b="1" dirty="0"/>
              <a:t>Study template</a:t>
            </a:r>
          </a:p>
          <a:p>
            <a:pPr algn="ctr"/>
            <a:r>
              <a:rPr lang="en-US" dirty="0"/>
              <a:t> (Population average)</a:t>
            </a:r>
          </a:p>
        </p:txBody>
      </p:sp>
      <p:sp>
        <p:nvSpPr>
          <p:cNvPr id="12" name="TextBox 11">
            <a:extLst>
              <a:ext uri="{FF2B5EF4-FFF2-40B4-BE49-F238E27FC236}">
                <a16:creationId xmlns:a16="http://schemas.microsoft.com/office/drawing/2014/main" id="{35277A83-9CA1-4703-9F91-B8A98BC0A169}"/>
              </a:ext>
            </a:extLst>
          </p:cNvPr>
          <p:cNvSpPr txBox="1"/>
          <p:nvPr/>
        </p:nvSpPr>
        <p:spPr>
          <a:xfrm>
            <a:off x="103908" y="6379843"/>
            <a:ext cx="4704855" cy="369332"/>
          </a:xfrm>
          <a:prstGeom prst="rect">
            <a:avLst/>
          </a:prstGeom>
          <a:noFill/>
        </p:spPr>
        <p:txBody>
          <a:bodyPr wrap="square" rtlCol="0">
            <a:spAutoFit/>
          </a:bodyPr>
          <a:lstStyle/>
          <a:p>
            <a:r>
              <a:rPr lang="en-US" dirty="0"/>
              <a:t>Maga lab unpublished data (undergrad project)</a:t>
            </a:r>
          </a:p>
        </p:txBody>
      </p:sp>
      <p:sp>
        <p:nvSpPr>
          <p:cNvPr id="2" name="TextBox 1">
            <a:extLst>
              <a:ext uri="{FF2B5EF4-FFF2-40B4-BE49-F238E27FC236}">
                <a16:creationId xmlns:a16="http://schemas.microsoft.com/office/drawing/2014/main" id="{7322E7DF-FE52-46A2-83B1-C54F20359A4E}"/>
              </a:ext>
            </a:extLst>
          </p:cNvPr>
          <p:cNvSpPr txBox="1"/>
          <p:nvPr/>
        </p:nvSpPr>
        <p:spPr>
          <a:xfrm>
            <a:off x="103908" y="68981"/>
            <a:ext cx="12191999" cy="707886"/>
          </a:xfrm>
          <a:prstGeom prst="rect">
            <a:avLst/>
          </a:prstGeom>
          <a:noFill/>
        </p:spPr>
        <p:txBody>
          <a:bodyPr wrap="square" rtlCol="0">
            <a:spAutoFit/>
          </a:bodyPr>
          <a:lstStyle/>
          <a:p>
            <a:pPr algn="ctr"/>
            <a:r>
              <a:rPr lang="en-US" sz="4000" b="1" dirty="0"/>
              <a:t>PCA as a tool for exploratory analysis in mouse screens</a:t>
            </a:r>
          </a:p>
        </p:txBody>
      </p:sp>
    </p:spTree>
    <p:extLst>
      <p:ext uri="{BB962C8B-B14F-4D97-AF65-F5344CB8AC3E}">
        <p14:creationId xmlns:p14="http://schemas.microsoft.com/office/powerpoint/2010/main" val="424425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8F9324-3BA6-4B77-AA5B-C536D909185E}"/>
              </a:ext>
            </a:extLst>
          </p:cNvPr>
          <p:cNvSpPr>
            <a:spLocks noGrp="1"/>
          </p:cNvSpPr>
          <p:nvPr>
            <p:ph type="title"/>
          </p:nvPr>
        </p:nvSpPr>
        <p:spPr>
          <a:xfrm>
            <a:off x="898071" y="159205"/>
            <a:ext cx="10989129" cy="518432"/>
          </a:xfrm>
        </p:spPr>
        <p:txBody>
          <a:bodyPr>
            <a:normAutofit fontScale="90000"/>
          </a:bodyPr>
          <a:lstStyle/>
          <a:p>
            <a:r>
              <a:rPr lang="en-US" b="1" dirty="0"/>
              <a:t>Littermates vs bmp1a mutants growth differences</a:t>
            </a:r>
          </a:p>
        </p:txBody>
      </p:sp>
      <p:sp>
        <p:nvSpPr>
          <p:cNvPr id="2" name="Rectangle 1">
            <a:extLst>
              <a:ext uri="{FF2B5EF4-FFF2-40B4-BE49-F238E27FC236}">
                <a16:creationId xmlns:a16="http://schemas.microsoft.com/office/drawing/2014/main" id="{CAF2BEAE-3831-48F4-B91B-C46E4E777C13}"/>
              </a:ext>
            </a:extLst>
          </p:cNvPr>
          <p:cNvSpPr/>
          <p:nvPr/>
        </p:nvSpPr>
        <p:spPr>
          <a:xfrm>
            <a:off x="1052575" y="5988708"/>
            <a:ext cx="10258425" cy="923330"/>
          </a:xfrm>
          <a:prstGeom prst="rect">
            <a:avLst/>
          </a:prstGeom>
        </p:spPr>
        <p:txBody>
          <a:bodyPr wrap="square">
            <a:spAutoFit/>
          </a:bodyPr>
          <a:lstStyle/>
          <a:p>
            <a:pPr marL="285750" marR="0" lvl="0" indent="-285750">
              <a:spcBef>
                <a:spcPts val="600"/>
              </a:spcBef>
              <a:spcAft>
                <a:spcPts val="0"/>
              </a:spcAft>
              <a:buFont typeface="Arial" panose="020B0604020202020204" pitchFamily="34" charset="0"/>
              <a:buChar char="•"/>
            </a:pPr>
            <a:r>
              <a:rPr lang="en-US" dirty="0" err="1">
                <a:latin typeface="Arial" panose="020B0604020202020204" pitchFamily="34" charset="0"/>
                <a:ea typeface="Times New Roman" panose="02020603050405020304" pitchFamily="18" charset="0"/>
                <a:cs typeface="Times New Roman" panose="02020603050405020304" pitchFamily="18" charset="0"/>
              </a:rPr>
              <a:t>Bhimani</a:t>
            </a:r>
            <a:r>
              <a:rPr lang="en-US" dirty="0">
                <a:latin typeface="Arial" panose="020B0604020202020204" pitchFamily="34" charset="0"/>
                <a:ea typeface="Times New Roman" panose="02020603050405020304" pitchFamily="18" charset="0"/>
                <a:cs typeface="Times New Roman" panose="02020603050405020304" pitchFamily="18" charset="0"/>
              </a:rPr>
              <a:t> RM, Watson CJ, Maga AM, Kwon RY. 2019. FishCuTv2: An Extensible Software for </a:t>
            </a:r>
            <a:r>
              <a:rPr lang="en-US" dirty="0" err="1">
                <a:latin typeface="Arial" panose="020B0604020202020204" pitchFamily="34" charset="0"/>
                <a:ea typeface="Times New Roman" panose="02020603050405020304" pitchFamily="18" charset="0"/>
                <a:cs typeface="Times New Roman" panose="02020603050405020304" pitchFamily="18" charset="0"/>
              </a:rPr>
              <a:t>microCT</a:t>
            </a:r>
            <a:r>
              <a:rPr lang="en-US" dirty="0">
                <a:latin typeface="Arial" panose="020B0604020202020204" pitchFamily="34" charset="0"/>
                <a:ea typeface="Times New Roman" panose="02020603050405020304" pitchFamily="18" charset="0"/>
                <a:cs typeface="Times New Roman" panose="02020603050405020304" pitchFamily="18" charset="0"/>
              </a:rPr>
              <a:t>-Based Whole-Body Skeletal Phenomics in Zebrafish. Annual Meeting of </a:t>
            </a:r>
            <a:r>
              <a:rPr lang="en-US" dirty="0" err="1">
                <a:latin typeface="Arial" panose="020B0604020202020204" pitchFamily="34" charset="0"/>
                <a:ea typeface="Times New Roman" panose="02020603050405020304" pitchFamily="18" charset="0"/>
                <a:cs typeface="Times New Roman" panose="02020603050405020304" pitchFamily="18" charset="0"/>
              </a:rPr>
              <a:t>Orthopaedic</a:t>
            </a:r>
            <a:r>
              <a:rPr lang="en-US" dirty="0">
                <a:latin typeface="Arial" panose="020B0604020202020204" pitchFamily="34" charset="0"/>
                <a:ea typeface="Times New Roman" panose="02020603050405020304" pitchFamily="18" charset="0"/>
                <a:cs typeface="Times New Roman" panose="02020603050405020304" pitchFamily="18" charset="0"/>
              </a:rPr>
              <a:t> Research Society. Austin, TX</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18B0175-B67A-43E0-819F-1621FD6FB050}"/>
              </a:ext>
            </a:extLst>
          </p:cNvPr>
          <p:cNvPicPr>
            <a:picLocks noChangeAspect="1"/>
          </p:cNvPicPr>
          <p:nvPr/>
        </p:nvPicPr>
        <p:blipFill>
          <a:blip r:embed="rId3"/>
          <a:stretch>
            <a:fillRect/>
          </a:stretch>
        </p:blipFill>
        <p:spPr>
          <a:xfrm>
            <a:off x="3154789" y="734785"/>
            <a:ext cx="6053999" cy="4490357"/>
          </a:xfrm>
          <a:prstGeom prst="rect">
            <a:avLst/>
          </a:prstGeom>
        </p:spPr>
      </p:pic>
      <p:sp>
        <p:nvSpPr>
          <p:cNvPr id="9" name="TextBox 8">
            <a:extLst>
              <a:ext uri="{FF2B5EF4-FFF2-40B4-BE49-F238E27FC236}">
                <a16:creationId xmlns:a16="http://schemas.microsoft.com/office/drawing/2014/main" id="{E0A64A47-00E8-46F7-BCBF-1D70F3D839B4}"/>
              </a:ext>
            </a:extLst>
          </p:cNvPr>
          <p:cNvSpPr txBox="1"/>
          <p:nvPr/>
        </p:nvSpPr>
        <p:spPr>
          <a:xfrm>
            <a:off x="2383263" y="5192482"/>
            <a:ext cx="7720039" cy="646331"/>
          </a:xfrm>
          <a:prstGeom prst="rect">
            <a:avLst/>
          </a:prstGeom>
          <a:noFill/>
        </p:spPr>
        <p:txBody>
          <a:bodyPr wrap="square" rtlCol="0">
            <a:spAutoFit/>
          </a:bodyPr>
          <a:lstStyle/>
          <a:p>
            <a:r>
              <a:rPr lang="en-US" dirty="0"/>
              <a:t>Warmer colors, regions significantly </a:t>
            </a:r>
            <a:r>
              <a:rPr lang="en-US" b="1" dirty="0"/>
              <a:t>shrunk</a:t>
            </a:r>
            <a:r>
              <a:rPr lang="en-US" dirty="0"/>
              <a:t> in mutants compared to littermates</a:t>
            </a:r>
          </a:p>
          <a:p>
            <a:r>
              <a:rPr lang="en-US" dirty="0"/>
              <a:t>Colder colors, regions significantly </a:t>
            </a:r>
            <a:r>
              <a:rPr lang="en-US" b="1" dirty="0"/>
              <a:t>enlarged</a:t>
            </a:r>
            <a:r>
              <a:rPr lang="en-US" dirty="0"/>
              <a:t> in mutants compared to littermates</a:t>
            </a:r>
          </a:p>
        </p:txBody>
      </p:sp>
    </p:spTree>
    <p:extLst>
      <p:ext uri="{BB962C8B-B14F-4D97-AF65-F5344CB8AC3E}">
        <p14:creationId xmlns:p14="http://schemas.microsoft.com/office/powerpoint/2010/main" val="1162083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0.1"/>
</p:tagLst>
</file>

<file path=ppt/tags/tag2.xml><?xml version="1.0" encoding="utf-8"?>
<p:tagLst xmlns:a="http://schemas.openxmlformats.org/drawingml/2006/main" xmlns:r="http://schemas.openxmlformats.org/officeDocument/2006/relationships" xmlns:p="http://schemas.openxmlformats.org/presentationml/2006/main">
  <p:tag name="TIMING" val="|0.2|0.1|0.1|0.1|0.1|0.1|0.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5373</Words>
  <Application>Microsoft Office PowerPoint</Application>
  <PresentationFormat>Widescreen</PresentationFormat>
  <Paragraphs>445</Paragraphs>
  <Slides>51</Slides>
  <Notes>37</Notes>
  <HiddenSlides>0</HiddenSlides>
  <MMClips>3</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Arial</vt:lpstr>
      <vt:lpstr>Calibri</vt:lpstr>
      <vt:lpstr>Calibri Light</vt:lpstr>
      <vt:lpstr>Times</vt:lpstr>
      <vt:lpstr>Times New Roman</vt:lpstr>
      <vt:lpstr>Office Theme</vt:lpstr>
      <vt:lpstr>Image</vt:lpstr>
      <vt:lpstr>Introduction to 3D imaging and Morphometrics</vt:lpstr>
      <vt:lpstr>A marsupial in Turkey</vt:lpstr>
      <vt:lpstr>Workshops can be transformational!</vt:lpstr>
      <vt:lpstr>Anatoliadelphys maasae</vt:lpstr>
      <vt:lpstr>Unfolding the genotype/phenotype map in craniofacial system</vt:lpstr>
      <vt:lpstr>Image-based analysis (registration &amp; segmentation)</vt:lpstr>
      <vt:lpstr>PowerPoint Presentation</vt:lpstr>
      <vt:lpstr>PowerPoint Presentation</vt:lpstr>
      <vt:lpstr>Littermates vs bmp1a mutants growth differences</vt:lpstr>
      <vt:lpstr>Maga Lab is hiring! Two open post-doc positions</vt:lpstr>
      <vt:lpstr>Quantitative Analysis of organismal form via geometric morphometrics is booming.</vt:lpstr>
      <vt:lpstr>Moving beyond state-of-art and why now? </vt:lpstr>
      <vt:lpstr>The final frontier</vt:lpstr>
      <vt:lpstr>Morphometrics discussion list</vt:lpstr>
      <vt:lpstr>Survey of 3D morphometrics </vt:lpstr>
      <vt:lpstr>A typical workflow:</vt:lpstr>
      <vt:lpstr>SlicerMorph Project Organization</vt:lpstr>
      <vt:lpstr>SlicerMorph Road Map</vt:lpstr>
      <vt:lpstr>SlicerMorph Road Map</vt:lpstr>
      <vt:lpstr>Workshop Resources</vt:lpstr>
      <vt:lpstr>Overview of the week</vt:lpstr>
      <vt:lpstr>Upcoming Geometric morphometrics specific short courses </vt:lpstr>
      <vt:lpstr>Course package:</vt:lpstr>
      <vt:lpstr>Slicer/SlicerMorph Champions</vt:lpstr>
      <vt:lpstr>PowerPoint Presentation</vt:lpstr>
      <vt:lpstr>Large user community</vt:lpstr>
      <vt:lpstr>Data import/export</vt:lpstr>
      <vt:lpstr>Extensive Visualization Capabilities</vt:lpstr>
      <vt:lpstr>Segmentation</vt:lpstr>
      <vt:lpstr>Annotations (Landmarks, Lines, Angles, Curves, Planes)</vt:lpstr>
      <vt:lpstr>Data Tables, Plots, and statistics (w/ Python)</vt:lpstr>
      <vt:lpstr>Registration</vt:lpstr>
      <vt:lpstr>PowerPoint Presentation</vt:lpstr>
      <vt:lpstr>PowerPoint Presentation</vt:lpstr>
      <vt:lpstr>PowerPoint Presentation</vt:lpstr>
      <vt:lpstr>PowerPoint Presentation</vt:lpstr>
      <vt:lpstr>PowerPoint Presentation</vt:lpstr>
      <vt:lpstr>Benefit of open-source development</vt:lpstr>
      <vt:lpstr>Challenges of open-source development</vt:lpstr>
      <vt:lpstr>... In the end, to help yourselves you do need to know some basic concepts of open-source software development (this afternoon’s lab)</vt:lpstr>
      <vt:lpstr>But Slicer doesn’t work with my datasets!!!</vt:lpstr>
      <vt:lpstr>But I can’t get my data into Slicer!!!</vt:lpstr>
      <vt:lpstr>How big of a dataset I can work on with Slicer?</vt:lpstr>
      <vt:lpstr>3D scans to 3D meshes</vt:lpstr>
      <vt:lpstr>Don’t believe everything you see. </vt:lpstr>
      <vt:lpstr>3D specimens are same thing as museum specimens</vt:lpstr>
      <vt:lpstr>Data acquisition: 2D, Cephalometry</vt:lpstr>
      <vt:lpstr>Data acquisition: 3D Photo-stereogrammetry</vt:lpstr>
      <vt:lpstr>Data acquisition: Volumetric scans (MR, CT, CBCT)</vt:lpstr>
      <vt:lpstr>3D Fluorescent Microscopy Revolution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Maga, Ali</cp:lastModifiedBy>
  <cp:revision>153</cp:revision>
  <dcterms:created xsi:type="dcterms:W3CDTF">2016-06-30T03:08:09Z</dcterms:created>
  <dcterms:modified xsi:type="dcterms:W3CDTF">2019-08-26T06:57:01Z</dcterms:modified>
</cp:coreProperties>
</file>